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4" r:id="rId5"/>
    <p:sldId id="278" r:id="rId6"/>
  </p:sldIdLst>
  <p:sldSz cx="7200900" cy="10080625"/>
  <p:notesSz cx="6807200" cy="9939338"/>
  <p:defaultTextStyle>
    <a:defPPr>
      <a:defRPr lang="ja-JP"/>
    </a:defPPr>
    <a:lvl1pPr marL="0" algn="l" defTabSz="987461" rtl="0" eaLnBrk="1" latinLnBrk="0" hangingPunct="1">
      <a:defRPr kumimoji="1" sz="1900" kern="1200">
        <a:solidFill>
          <a:schemeClr val="tx1"/>
        </a:solidFill>
        <a:latin typeface="+mn-lt"/>
        <a:ea typeface="+mn-ea"/>
        <a:cs typeface="+mn-cs"/>
      </a:defRPr>
    </a:lvl1pPr>
    <a:lvl2pPr marL="493730" algn="l" defTabSz="987461" rtl="0" eaLnBrk="1" latinLnBrk="0" hangingPunct="1">
      <a:defRPr kumimoji="1" sz="1900" kern="1200">
        <a:solidFill>
          <a:schemeClr val="tx1"/>
        </a:solidFill>
        <a:latin typeface="+mn-lt"/>
        <a:ea typeface="+mn-ea"/>
        <a:cs typeface="+mn-cs"/>
      </a:defRPr>
    </a:lvl2pPr>
    <a:lvl3pPr marL="987461" algn="l" defTabSz="987461" rtl="0" eaLnBrk="1" latinLnBrk="0" hangingPunct="1">
      <a:defRPr kumimoji="1" sz="1900" kern="1200">
        <a:solidFill>
          <a:schemeClr val="tx1"/>
        </a:solidFill>
        <a:latin typeface="+mn-lt"/>
        <a:ea typeface="+mn-ea"/>
        <a:cs typeface="+mn-cs"/>
      </a:defRPr>
    </a:lvl3pPr>
    <a:lvl4pPr marL="1481191" algn="l" defTabSz="987461" rtl="0" eaLnBrk="1" latinLnBrk="0" hangingPunct="1">
      <a:defRPr kumimoji="1" sz="1900" kern="1200">
        <a:solidFill>
          <a:schemeClr val="tx1"/>
        </a:solidFill>
        <a:latin typeface="+mn-lt"/>
        <a:ea typeface="+mn-ea"/>
        <a:cs typeface="+mn-cs"/>
      </a:defRPr>
    </a:lvl4pPr>
    <a:lvl5pPr marL="1974921" algn="l" defTabSz="987461" rtl="0" eaLnBrk="1" latinLnBrk="0" hangingPunct="1">
      <a:defRPr kumimoji="1" sz="1900" kern="1200">
        <a:solidFill>
          <a:schemeClr val="tx1"/>
        </a:solidFill>
        <a:latin typeface="+mn-lt"/>
        <a:ea typeface="+mn-ea"/>
        <a:cs typeface="+mn-cs"/>
      </a:defRPr>
    </a:lvl5pPr>
    <a:lvl6pPr marL="2468651" algn="l" defTabSz="987461" rtl="0" eaLnBrk="1" latinLnBrk="0" hangingPunct="1">
      <a:defRPr kumimoji="1" sz="1900" kern="1200">
        <a:solidFill>
          <a:schemeClr val="tx1"/>
        </a:solidFill>
        <a:latin typeface="+mn-lt"/>
        <a:ea typeface="+mn-ea"/>
        <a:cs typeface="+mn-cs"/>
      </a:defRPr>
    </a:lvl6pPr>
    <a:lvl7pPr marL="2962382" algn="l" defTabSz="987461" rtl="0" eaLnBrk="1" latinLnBrk="0" hangingPunct="1">
      <a:defRPr kumimoji="1" sz="1900" kern="1200">
        <a:solidFill>
          <a:schemeClr val="tx1"/>
        </a:solidFill>
        <a:latin typeface="+mn-lt"/>
        <a:ea typeface="+mn-ea"/>
        <a:cs typeface="+mn-cs"/>
      </a:defRPr>
    </a:lvl7pPr>
    <a:lvl8pPr marL="3456112" algn="l" defTabSz="987461" rtl="0" eaLnBrk="1" latinLnBrk="0" hangingPunct="1">
      <a:defRPr kumimoji="1" sz="1900" kern="1200">
        <a:solidFill>
          <a:schemeClr val="tx1"/>
        </a:solidFill>
        <a:latin typeface="+mn-lt"/>
        <a:ea typeface="+mn-ea"/>
        <a:cs typeface="+mn-cs"/>
      </a:defRPr>
    </a:lvl8pPr>
    <a:lvl9pPr marL="3949842" algn="l" defTabSz="987461"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43" autoAdjust="0"/>
    <p:restoredTop sz="50000" autoAdjust="0"/>
  </p:normalViewPr>
  <p:slideViewPr>
    <p:cSldViewPr>
      <p:cViewPr>
        <p:scale>
          <a:sx n="160" d="100"/>
          <a:sy n="160" d="100"/>
        </p:scale>
        <p:origin x="1568" y="-4416"/>
      </p:cViewPr>
      <p:guideLst>
        <p:guide orient="horz" pos="3175"/>
        <p:guide pos="2268"/>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50529" cy="497523"/>
          </a:xfrm>
          <a:prstGeom prst="rect">
            <a:avLst/>
          </a:prstGeom>
        </p:spPr>
        <p:txBody>
          <a:bodyPr vert="horz" lIns="91496" tIns="45749" rIns="91496" bIns="457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7" y="0"/>
            <a:ext cx="2950529" cy="497523"/>
          </a:xfrm>
          <a:prstGeom prst="rect">
            <a:avLst/>
          </a:prstGeom>
        </p:spPr>
        <p:txBody>
          <a:bodyPr vert="horz" lIns="91496" tIns="45749" rIns="91496" bIns="45749" rtlCol="0"/>
          <a:lstStyle>
            <a:lvl1pPr algn="r">
              <a:defRPr sz="1200"/>
            </a:lvl1pPr>
          </a:lstStyle>
          <a:p>
            <a:fld id="{ECD84DAF-102F-46D3-9FDA-D1854E68B5C8}" type="datetimeFigureOut">
              <a:rPr kumimoji="1" lang="ja-JP" altLang="en-US" smtClean="0"/>
              <a:t>2023/5/8</a:t>
            </a:fld>
            <a:endParaRPr kumimoji="1" lang="ja-JP" altLang="en-US"/>
          </a:p>
        </p:txBody>
      </p:sp>
      <p:sp>
        <p:nvSpPr>
          <p:cNvPr id="4" name="スライド イメージ プレースホルダー 3"/>
          <p:cNvSpPr>
            <a:spLocks noGrp="1" noRot="1" noChangeAspect="1"/>
          </p:cNvSpPr>
          <p:nvPr>
            <p:ph type="sldImg" idx="2"/>
          </p:nvPr>
        </p:nvSpPr>
        <p:spPr>
          <a:xfrm>
            <a:off x="2071688" y="744538"/>
            <a:ext cx="2663825" cy="3729037"/>
          </a:xfrm>
          <a:prstGeom prst="rect">
            <a:avLst/>
          </a:prstGeom>
          <a:noFill/>
          <a:ln w="12700">
            <a:solidFill>
              <a:prstClr val="black"/>
            </a:solidFill>
          </a:ln>
        </p:spPr>
        <p:txBody>
          <a:bodyPr vert="horz" lIns="91496" tIns="45749" rIns="91496" bIns="45749" rtlCol="0" anchor="ctr"/>
          <a:lstStyle/>
          <a:p>
            <a:endParaRPr lang="ja-JP" altLang="en-US"/>
          </a:p>
        </p:txBody>
      </p:sp>
      <p:sp>
        <p:nvSpPr>
          <p:cNvPr id="5" name="ノート プレースホルダー 4"/>
          <p:cNvSpPr>
            <a:spLocks noGrp="1"/>
          </p:cNvSpPr>
          <p:nvPr>
            <p:ph type="body" sz="quarter" idx="3"/>
          </p:nvPr>
        </p:nvSpPr>
        <p:spPr>
          <a:xfrm>
            <a:off x="680407" y="4720912"/>
            <a:ext cx="5446396" cy="4472940"/>
          </a:xfrm>
          <a:prstGeom prst="rect">
            <a:avLst/>
          </a:prstGeom>
        </p:spPr>
        <p:txBody>
          <a:bodyPr vert="horz" lIns="91496" tIns="45749" rIns="91496" bIns="457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231"/>
            <a:ext cx="2950529" cy="497522"/>
          </a:xfrm>
          <a:prstGeom prst="rect">
            <a:avLst/>
          </a:prstGeom>
        </p:spPr>
        <p:txBody>
          <a:bodyPr vert="horz" lIns="91496" tIns="45749" rIns="91496" bIns="457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7" y="9440231"/>
            <a:ext cx="2950529" cy="497522"/>
          </a:xfrm>
          <a:prstGeom prst="rect">
            <a:avLst/>
          </a:prstGeom>
        </p:spPr>
        <p:txBody>
          <a:bodyPr vert="horz" lIns="91496" tIns="45749" rIns="91496" bIns="45749" rtlCol="0" anchor="b"/>
          <a:lstStyle>
            <a:lvl1pPr algn="r">
              <a:defRPr sz="1200"/>
            </a:lvl1pPr>
          </a:lstStyle>
          <a:p>
            <a:fld id="{98F5DA34-2777-43B9-9148-A93B829BA02D}" type="slidenum">
              <a:rPr kumimoji="1" lang="ja-JP" altLang="en-US" smtClean="0"/>
              <a:t>‹#›</a:t>
            </a:fld>
            <a:endParaRPr kumimoji="1" lang="ja-JP" altLang="en-US"/>
          </a:p>
        </p:txBody>
      </p:sp>
    </p:spTree>
    <p:extLst>
      <p:ext uri="{BB962C8B-B14F-4D97-AF65-F5344CB8AC3E}">
        <p14:creationId xmlns:p14="http://schemas.microsoft.com/office/powerpoint/2010/main" val="17290810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F5DA34-2777-43B9-9148-A93B829BA02D}" type="slidenum">
              <a:rPr kumimoji="1" lang="ja-JP" altLang="en-US" smtClean="0"/>
              <a:t>1</a:t>
            </a:fld>
            <a:endParaRPr kumimoji="1" lang="ja-JP" altLang="en-US"/>
          </a:p>
        </p:txBody>
      </p:sp>
    </p:spTree>
    <p:extLst>
      <p:ext uri="{BB962C8B-B14F-4D97-AF65-F5344CB8AC3E}">
        <p14:creationId xmlns:p14="http://schemas.microsoft.com/office/powerpoint/2010/main" val="3486623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F5DA34-2777-43B9-9148-A93B829BA02D}" type="slidenum">
              <a:rPr kumimoji="1" lang="ja-JP" altLang="en-US" smtClean="0"/>
              <a:t>2</a:t>
            </a:fld>
            <a:endParaRPr kumimoji="1" lang="ja-JP" altLang="en-US"/>
          </a:p>
        </p:txBody>
      </p:sp>
    </p:spTree>
    <p:extLst>
      <p:ext uri="{BB962C8B-B14F-4D97-AF65-F5344CB8AC3E}">
        <p14:creationId xmlns:p14="http://schemas.microsoft.com/office/powerpoint/2010/main" val="1368968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31530"/>
            <a:ext cx="6120765"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712354"/>
            <a:ext cx="5040630" cy="2576160"/>
          </a:xfrm>
        </p:spPr>
        <p:txBody>
          <a:bodyPr/>
          <a:lstStyle>
            <a:lvl1pPr marL="0" indent="0" algn="ctr">
              <a:buNone/>
              <a:defRPr>
                <a:solidFill>
                  <a:schemeClr val="tx1">
                    <a:tint val="75000"/>
                  </a:schemeClr>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41729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3765356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39034"/>
            <a:ext cx="1215152"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4" y="539034"/>
            <a:ext cx="3525441"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1476535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44254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477735"/>
            <a:ext cx="6120765" cy="2002124"/>
          </a:xfrm>
        </p:spPr>
        <p:txBody>
          <a:bodyPr anchor="t"/>
          <a:lstStyle>
            <a:lvl1pPr algn="l">
              <a:defRPr sz="4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272600"/>
            <a:ext cx="6120765" cy="2205136"/>
          </a:xfrm>
        </p:spPr>
        <p:txBody>
          <a:bodyPr anchor="b"/>
          <a:lstStyle>
            <a:lvl1pPr marL="0" indent="0">
              <a:buNone/>
              <a:defRPr sz="2200">
                <a:solidFill>
                  <a:schemeClr val="tx1">
                    <a:tint val="75000"/>
                  </a:schemeClr>
                </a:solidFill>
              </a:defRPr>
            </a:lvl1pPr>
            <a:lvl2pPr marL="493730" indent="0">
              <a:buNone/>
              <a:defRPr sz="1900">
                <a:solidFill>
                  <a:schemeClr val="tx1">
                    <a:tint val="75000"/>
                  </a:schemeClr>
                </a:solidFill>
              </a:defRPr>
            </a:lvl2pPr>
            <a:lvl3pPr marL="987461" indent="0">
              <a:buNone/>
              <a:defRPr sz="1700">
                <a:solidFill>
                  <a:schemeClr val="tx1">
                    <a:tint val="75000"/>
                  </a:schemeClr>
                </a:solidFill>
              </a:defRPr>
            </a:lvl3pPr>
            <a:lvl4pPr marL="1481191" indent="0">
              <a:buNone/>
              <a:defRPr sz="1500">
                <a:solidFill>
                  <a:schemeClr val="tx1">
                    <a:tint val="75000"/>
                  </a:schemeClr>
                </a:solidFill>
              </a:defRPr>
            </a:lvl4pPr>
            <a:lvl5pPr marL="1974921" indent="0">
              <a:buNone/>
              <a:defRPr sz="1500">
                <a:solidFill>
                  <a:schemeClr val="tx1">
                    <a:tint val="75000"/>
                  </a:schemeClr>
                </a:solidFill>
              </a:defRPr>
            </a:lvl5pPr>
            <a:lvl6pPr marL="2468651" indent="0">
              <a:buNone/>
              <a:defRPr sz="1500">
                <a:solidFill>
                  <a:schemeClr val="tx1">
                    <a:tint val="75000"/>
                  </a:schemeClr>
                </a:solidFill>
              </a:defRPr>
            </a:lvl6pPr>
            <a:lvl7pPr marL="2962382" indent="0">
              <a:buNone/>
              <a:defRPr sz="1500">
                <a:solidFill>
                  <a:schemeClr val="tx1">
                    <a:tint val="75000"/>
                  </a:schemeClr>
                </a:solidFill>
              </a:defRPr>
            </a:lvl7pPr>
            <a:lvl8pPr marL="3456112" indent="0">
              <a:buNone/>
              <a:defRPr sz="1500">
                <a:solidFill>
                  <a:schemeClr val="tx1">
                    <a:tint val="75000"/>
                  </a:schemeClr>
                </a:solidFill>
              </a:defRPr>
            </a:lvl8pPr>
            <a:lvl9pPr marL="3949842"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300220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4" y="3136195"/>
            <a:ext cx="2370296" cy="8869551"/>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6" y="3136195"/>
            <a:ext cx="2370296" cy="8869551"/>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2971358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03693"/>
            <a:ext cx="648081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256474"/>
            <a:ext cx="3181648" cy="940391"/>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6" y="3196864"/>
            <a:ext cx="3181648" cy="580802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8" y="2256474"/>
            <a:ext cx="3182898" cy="940391"/>
          </a:xfrm>
        </p:spPr>
        <p:txBody>
          <a:bodyPr anchor="b"/>
          <a:lstStyle>
            <a:lvl1pPr marL="0" indent="0">
              <a:buNone/>
              <a:defRPr sz="2600" b="1"/>
            </a:lvl1pPr>
            <a:lvl2pPr marL="493730" indent="0">
              <a:buNone/>
              <a:defRPr sz="2200" b="1"/>
            </a:lvl2pPr>
            <a:lvl3pPr marL="987461" indent="0">
              <a:buNone/>
              <a:defRPr sz="1900" b="1"/>
            </a:lvl3pPr>
            <a:lvl4pPr marL="1481191" indent="0">
              <a:buNone/>
              <a:defRPr sz="1700" b="1"/>
            </a:lvl4pPr>
            <a:lvl5pPr marL="1974921" indent="0">
              <a:buNone/>
              <a:defRPr sz="1700" b="1"/>
            </a:lvl5pPr>
            <a:lvl6pPr marL="2468651" indent="0">
              <a:buNone/>
              <a:defRPr sz="1700" b="1"/>
            </a:lvl6pPr>
            <a:lvl7pPr marL="2962382" indent="0">
              <a:buNone/>
              <a:defRPr sz="1700" b="1"/>
            </a:lvl7pPr>
            <a:lvl8pPr marL="3456112" indent="0">
              <a:buNone/>
              <a:defRPr sz="1700" b="1"/>
            </a:lvl8pPr>
            <a:lvl9pPr marL="3949842"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8" y="3196864"/>
            <a:ext cx="3182898" cy="5808028"/>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8208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41524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2436444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01359"/>
            <a:ext cx="2369047" cy="1708106"/>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2" y="401359"/>
            <a:ext cx="4025504" cy="8603535"/>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5" y="2109465"/>
            <a:ext cx="2369047" cy="6895429"/>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1335393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056438"/>
            <a:ext cx="4320540" cy="833053"/>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7" y="900722"/>
            <a:ext cx="4320540" cy="6048375"/>
          </a:xfrm>
        </p:spPr>
        <p:txBody>
          <a:bodyPr/>
          <a:lstStyle>
            <a:lvl1pPr marL="0" indent="0">
              <a:buNone/>
              <a:defRPr sz="3500"/>
            </a:lvl1pPr>
            <a:lvl2pPr marL="493730" indent="0">
              <a:buNone/>
              <a:defRPr sz="3000"/>
            </a:lvl2pPr>
            <a:lvl3pPr marL="987461" indent="0">
              <a:buNone/>
              <a:defRPr sz="2600"/>
            </a:lvl3pPr>
            <a:lvl4pPr marL="1481191" indent="0">
              <a:buNone/>
              <a:defRPr sz="2200"/>
            </a:lvl4pPr>
            <a:lvl5pPr marL="1974921" indent="0">
              <a:buNone/>
              <a:defRPr sz="2200"/>
            </a:lvl5pPr>
            <a:lvl6pPr marL="2468651" indent="0">
              <a:buNone/>
              <a:defRPr sz="2200"/>
            </a:lvl6pPr>
            <a:lvl7pPr marL="2962382" indent="0">
              <a:buNone/>
              <a:defRPr sz="2200"/>
            </a:lvl7pPr>
            <a:lvl8pPr marL="3456112" indent="0">
              <a:buNone/>
              <a:defRPr sz="2200"/>
            </a:lvl8pPr>
            <a:lvl9pPr marL="3949842"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7" y="7889491"/>
            <a:ext cx="4320540" cy="1183072"/>
          </a:xfrm>
        </p:spPr>
        <p:txBody>
          <a:bodyPr/>
          <a:lstStyle>
            <a:lvl1pPr marL="0" indent="0">
              <a:buNone/>
              <a:defRPr sz="1500"/>
            </a:lvl1pPr>
            <a:lvl2pPr marL="493730" indent="0">
              <a:buNone/>
              <a:defRPr sz="1300"/>
            </a:lvl2pPr>
            <a:lvl3pPr marL="987461" indent="0">
              <a:buNone/>
              <a:defRPr sz="1100"/>
            </a:lvl3pPr>
            <a:lvl4pPr marL="1481191" indent="0">
              <a:buNone/>
              <a:defRPr sz="1000"/>
            </a:lvl4pPr>
            <a:lvl5pPr marL="1974921" indent="0">
              <a:buNone/>
              <a:defRPr sz="1000"/>
            </a:lvl5pPr>
            <a:lvl6pPr marL="2468651" indent="0">
              <a:buNone/>
              <a:defRPr sz="1000"/>
            </a:lvl6pPr>
            <a:lvl7pPr marL="2962382" indent="0">
              <a:buNone/>
              <a:defRPr sz="1000"/>
            </a:lvl7pPr>
            <a:lvl8pPr marL="3456112" indent="0">
              <a:buNone/>
              <a:defRPr sz="1000"/>
            </a:lvl8pPr>
            <a:lvl9pPr marL="394984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FB04ED-86E8-4B0F-8F98-537782274DF3}"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12415336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03693"/>
            <a:ext cx="6480810" cy="1680104"/>
          </a:xfrm>
          <a:prstGeom prst="rect">
            <a:avLst/>
          </a:prstGeom>
        </p:spPr>
        <p:txBody>
          <a:bodyPr vert="horz" lIns="98746" tIns="49373" rIns="98746" bIns="4937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352148"/>
            <a:ext cx="6480810" cy="6652746"/>
          </a:xfrm>
          <a:prstGeom prst="rect">
            <a:avLst/>
          </a:prstGeom>
        </p:spPr>
        <p:txBody>
          <a:bodyPr vert="horz" lIns="98746" tIns="49373" rIns="98746" bIns="4937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343247"/>
            <a:ext cx="1680210" cy="536700"/>
          </a:xfrm>
          <a:prstGeom prst="rect">
            <a:avLst/>
          </a:prstGeom>
        </p:spPr>
        <p:txBody>
          <a:bodyPr vert="horz" lIns="98746" tIns="49373" rIns="98746" bIns="49373" rtlCol="0" anchor="ctr"/>
          <a:lstStyle>
            <a:lvl1pPr algn="l">
              <a:defRPr sz="1300">
                <a:solidFill>
                  <a:schemeClr val="tx1">
                    <a:tint val="75000"/>
                  </a:schemeClr>
                </a:solidFill>
              </a:defRPr>
            </a:lvl1pPr>
          </a:lstStyle>
          <a:p>
            <a:fld id="{3CFB04ED-86E8-4B0F-8F98-537782274DF3}" type="datetimeFigureOut">
              <a:rPr kumimoji="1" lang="ja-JP" altLang="en-US" smtClean="0"/>
              <a:t>2023/5/8</a:t>
            </a:fld>
            <a:endParaRPr kumimoji="1" lang="ja-JP" altLang="en-US"/>
          </a:p>
        </p:txBody>
      </p:sp>
      <p:sp>
        <p:nvSpPr>
          <p:cNvPr id="5" name="フッター プレースホルダー 4"/>
          <p:cNvSpPr>
            <a:spLocks noGrp="1"/>
          </p:cNvSpPr>
          <p:nvPr>
            <p:ph type="ftr" sz="quarter" idx="3"/>
          </p:nvPr>
        </p:nvSpPr>
        <p:spPr>
          <a:xfrm>
            <a:off x="2460308" y="9343247"/>
            <a:ext cx="2280285" cy="536700"/>
          </a:xfrm>
          <a:prstGeom prst="rect">
            <a:avLst/>
          </a:prstGeom>
        </p:spPr>
        <p:txBody>
          <a:bodyPr vert="horz" lIns="98746" tIns="49373" rIns="98746" bIns="4937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343247"/>
            <a:ext cx="1680210" cy="536700"/>
          </a:xfrm>
          <a:prstGeom prst="rect">
            <a:avLst/>
          </a:prstGeom>
        </p:spPr>
        <p:txBody>
          <a:bodyPr vert="horz" lIns="98746" tIns="49373" rIns="98746" bIns="49373" rtlCol="0" anchor="ctr"/>
          <a:lstStyle>
            <a:lvl1pPr algn="r">
              <a:defRPr sz="1300">
                <a:solidFill>
                  <a:schemeClr val="tx1">
                    <a:tint val="75000"/>
                  </a:schemeClr>
                </a:solidFill>
              </a:defRPr>
            </a:lvl1pPr>
          </a:lstStyle>
          <a:p>
            <a:fld id="{D9D0F4E7-506E-4C96-981C-5C057461A462}" type="slidenum">
              <a:rPr kumimoji="1" lang="ja-JP" altLang="en-US" smtClean="0"/>
              <a:t>‹#›</a:t>
            </a:fld>
            <a:endParaRPr kumimoji="1" lang="ja-JP" altLang="en-US"/>
          </a:p>
        </p:txBody>
      </p:sp>
    </p:spTree>
    <p:extLst>
      <p:ext uri="{BB962C8B-B14F-4D97-AF65-F5344CB8AC3E}">
        <p14:creationId xmlns:p14="http://schemas.microsoft.com/office/powerpoint/2010/main" val="4177888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7461" rtl="0" eaLnBrk="1" latinLnBrk="0" hangingPunct="1">
        <a:spcBef>
          <a:spcPct val="0"/>
        </a:spcBef>
        <a:buNone/>
        <a:defRPr kumimoji="1" sz="4800" kern="1200">
          <a:solidFill>
            <a:schemeClr val="tx1"/>
          </a:solidFill>
          <a:latin typeface="+mj-lt"/>
          <a:ea typeface="+mj-ea"/>
          <a:cs typeface="+mj-cs"/>
        </a:defRPr>
      </a:lvl1pPr>
    </p:titleStyle>
    <p:bodyStyle>
      <a:lvl1pPr marL="370298" indent="-370298" algn="l" defTabSz="987461"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02312" indent="-308581" algn="l" defTabSz="987461"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34326" indent="-246865" algn="l" defTabSz="987461"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28056" indent="-246865" algn="l" defTabSz="987461"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21786" indent="-246865" algn="l" defTabSz="987461"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15517" indent="-246865" algn="l" defTabSz="987461"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09247" indent="-246865" algn="l" defTabSz="987461"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02977" indent="-246865" algn="l" defTabSz="987461"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96707" indent="-246865" algn="l" defTabSz="987461"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87461" rtl="0" eaLnBrk="1" latinLnBrk="0" hangingPunct="1">
        <a:defRPr kumimoji="1" sz="1900" kern="1200">
          <a:solidFill>
            <a:schemeClr val="tx1"/>
          </a:solidFill>
          <a:latin typeface="+mn-lt"/>
          <a:ea typeface="+mn-ea"/>
          <a:cs typeface="+mn-cs"/>
        </a:defRPr>
      </a:lvl1pPr>
      <a:lvl2pPr marL="493730" algn="l" defTabSz="987461" rtl="0" eaLnBrk="1" latinLnBrk="0" hangingPunct="1">
        <a:defRPr kumimoji="1" sz="1900" kern="1200">
          <a:solidFill>
            <a:schemeClr val="tx1"/>
          </a:solidFill>
          <a:latin typeface="+mn-lt"/>
          <a:ea typeface="+mn-ea"/>
          <a:cs typeface="+mn-cs"/>
        </a:defRPr>
      </a:lvl2pPr>
      <a:lvl3pPr marL="987461" algn="l" defTabSz="987461" rtl="0" eaLnBrk="1" latinLnBrk="0" hangingPunct="1">
        <a:defRPr kumimoji="1" sz="1900" kern="1200">
          <a:solidFill>
            <a:schemeClr val="tx1"/>
          </a:solidFill>
          <a:latin typeface="+mn-lt"/>
          <a:ea typeface="+mn-ea"/>
          <a:cs typeface="+mn-cs"/>
        </a:defRPr>
      </a:lvl3pPr>
      <a:lvl4pPr marL="1481191" algn="l" defTabSz="987461" rtl="0" eaLnBrk="1" latinLnBrk="0" hangingPunct="1">
        <a:defRPr kumimoji="1" sz="1900" kern="1200">
          <a:solidFill>
            <a:schemeClr val="tx1"/>
          </a:solidFill>
          <a:latin typeface="+mn-lt"/>
          <a:ea typeface="+mn-ea"/>
          <a:cs typeface="+mn-cs"/>
        </a:defRPr>
      </a:lvl4pPr>
      <a:lvl5pPr marL="1974921" algn="l" defTabSz="987461" rtl="0" eaLnBrk="1" latinLnBrk="0" hangingPunct="1">
        <a:defRPr kumimoji="1" sz="1900" kern="1200">
          <a:solidFill>
            <a:schemeClr val="tx1"/>
          </a:solidFill>
          <a:latin typeface="+mn-lt"/>
          <a:ea typeface="+mn-ea"/>
          <a:cs typeface="+mn-cs"/>
        </a:defRPr>
      </a:lvl5pPr>
      <a:lvl6pPr marL="2468651" algn="l" defTabSz="987461" rtl="0" eaLnBrk="1" latinLnBrk="0" hangingPunct="1">
        <a:defRPr kumimoji="1" sz="1900" kern="1200">
          <a:solidFill>
            <a:schemeClr val="tx1"/>
          </a:solidFill>
          <a:latin typeface="+mn-lt"/>
          <a:ea typeface="+mn-ea"/>
          <a:cs typeface="+mn-cs"/>
        </a:defRPr>
      </a:lvl6pPr>
      <a:lvl7pPr marL="2962382" algn="l" defTabSz="987461" rtl="0" eaLnBrk="1" latinLnBrk="0" hangingPunct="1">
        <a:defRPr kumimoji="1" sz="1900" kern="1200">
          <a:solidFill>
            <a:schemeClr val="tx1"/>
          </a:solidFill>
          <a:latin typeface="+mn-lt"/>
          <a:ea typeface="+mn-ea"/>
          <a:cs typeface="+mn-cs"/>
        </a:defRPr>
      </a:lvl7pPr>
      <a:lvl8pPr marL="3456112" algn="l" defTabSz="987461" rtl="0" eaLnBrk="1" latinLnBrk="0" hangingPunct="1">
        <a:defRPr kumimoji="1" sz="1900" kern="1200">
          <a:solidFill>
            <a:schemeClr val="tx1"/>
          </a:solidFill>
          <a:latin typeface="+mn-lt"/>
          <a:ea typeface="+mn-ea"/>
          <a:cs typeface="+mn-cs"/>
        </a:defRPr>
      </a:lvl8pPr>
      <a:lvl9pPr marL="3949842" algn="l" defTabSz="98746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017" y="-4442"/>
            <a:ext cx="4384892" cy="52955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HG丸ｺﾞｼｯｸM-PRO" pitchFamily="50" charset="-128"/>
                <a:ea typeface="HG丸ｺﾞｼｯｸM-PRO" pitchFamily="50" charset="-128"/>
              </a:rPr>
              <a:t>キャリア</a:t>
            </a:r>
            <a:r>
              <a:rPr lang="en-US" altLang="ja-JP" sz="1400" b="1" dirty="0">
                <a:solidFill>
                  <a:schemeClr val="bg1"/>
                </a:solidFill>
                <a:latin typeface="HG丸ｺﾞｼｯｸM-PRO" pitchFamily="50" charset="-128"/>
                <a:ea typeface="HG丸ｺﾞｼｯｸM-PRO" pitchFamily="50" charset="-128"/>
              </a:rPr>
              <a:t> </a:t>
            </a:r>
            <a:r>
              <a:rPr lang="ja-JP" altLang="en-US" sz="1400" b="1" dirty="0">
                <a:solidFill>
                  <a:schemeClr val="bg1"/>
                </a:solidFill>
                <a:latin typeface="HG丸ｺﾞｼｯｸM-PRO" pitchFamily="50" charset="-128"/>
                <a:ea typeface="HG丸ｺﾞｼｯｸM-PRO" pitchFamily="50" charset="-128"/>
              </a:rPr>
              <a:t>コンサルタント（カウンセラー）</a:t>
            </a:r>
            <a:endParaRPr lang="en-US" altLang="ja-JP" sz="1400" b="1" dirty="0">
              <a:solidFill>
                <a:schemeClr val="bg1"/>
              </a:solidFill>
              <a:latin typeface="HG丸ｺﾞｼｯｸM-PRO" pitchFamily="50" charset="-128"/>
              <a:ea typeface="HG丸ｺﾞｼｯｸM-PRO" pitchFamily="50" charset="-128"/>
            </a:endParaRPr>
          </a:p>
          <a:p>
            <a:pPr algn="ctr"/>
            <a:r>
              <a:rPr lang="ja-JP" altLang="en-US" sz="1400" b="1" dirty="0">
                <a:solidFill>
                  <a:schemeClr val="bg1"/>
                </a:solidFill>
                <a:latin typeface="HG丸ｺﾞｼｯｸM-PRO" pitchFamily="50" charset="-128"/>
                <a:ea typeface="HG丸ｺﾞｼｯｸM-PRO" pitchFamily="50" charset="-128"/>
              </a:rPr>
              <a:t> スキルアップセミナー　</a:t>
            </a:r>
            <a:r>
              <a:rPr lang="en-US" altLang="ja-JP" sz="1400" b="1" dirty="0" smtClean="0">
                <a:solidFill>
                  <a:schemeClr val="bg1"/>
                </a:solidFill>
                <a:latin typeface="HG丸ｺﾞｼｯｸM-PRO" pitchFamily="50" charset="-128"/>
                <a:ea typeface="HG丸ｺﾞｼｯｸM-PRO" pitchFamily="50" charset="-128"/>
              </a:rPr>
              <a:t>2023</a:t>
            </a:r>
            <a:endParaRPr kumimoji="1" lang="ja-JP" altLang="en-US" sz="1400" b="1" dirty="0">
              <a:solidFill>
                <a:schemeClr val="bg1"/>
              </a:solidFill>
              <a:latin typeface="HG丸ｺﾞｼｯｸM-PRO" pitchFamily="50" charset="-128"/>
              <a:ea typeface="HG丸ｺﾞｼｯｸM-PRO" pitchFamily="50" charset="-128"/>
            </a:endParaRPr>
          </a:p>
        </p:txBody>
      </p:sp>
      <p:sp>
        <p:nvSpPr>
          <p:cNvPr id="6" name="正方形/長方形 5"/>
          <p:cNvSpPr/>
          <p:nvPr/>
        </p:nvSpPr>
        <p:spPr>
          <a:xfrm rot="5400000">
            <a:off x="-4653508" y="5040870"/>
            <a:ext cx="9714781" cy="4267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b="1" dirty="0">
                <a:solidFill>
                  <a:schemeClr val="bg1"/>
                </a:solidFill>
                <a:latin typeface="Tahoma" panose="020B0604030504040204" pitchFamily="34" charset="0"/>
                <a:ea typeface="Tahoma" panose="020B0604030504040204" pitchFamily="34" charset="0"/>
                <a:cs typeface="Tahoma" panose="020B0604030504040204" pitchFamily="34" charset="0"/>
              </a:rPr>
              <a:t>Niigata Pref </a:t>
            </a:r>
            <a:r>
              <a:rPr lang="en-US" altLang="ja-JP" sz="1800" b="1">
                <a:solidFill>
                  <a:schemeClr val="bg1"/>
                </a:solidFill>
                <a:latin typeface="Tahoma" panose="020B0604030504040204" pitchFamily="34" charset="0"/>
                <a:ea typeface="Tahoma" panose="020B0604030504040204" pitchFamily="34" charset="0"/>
                <a:cs typeface="Tahoma" panose="020B0604030504040204" pitchFamily="34" charset="0"/>
              </a:rPr>
              <a:t>Career Center</a:t>
            </a:r>
            <a:endParaRPr lang="ja-JP" altLang="en-US" sz="1800" b="1" dirty="0">
              <a:solidFill>
                <a:schemeClr val="bg1"/>
              </a:solidFill>
              <a:latin typeface="Tahoma" panose="020B0604030504040204" pitchFamily="34" charset="0"/>
              <a:cs typeface="Tahoma" panose="020B0604030504040204" pitchFamily="34" charset="0"/>
            </a:endParaRPr>
          </a:p>
        </p:txBody>
      </p:sp>
      <p:sp>
        <p:nvSpPr>
          <p:cNvPr id="25" name="テキスト ボックス 24"/>
          <p:cNvSpPr txBox="1"/>
          <p:nvPr/>
        </p:nvSpPr>
        <p:spPr>
          <a:xfrm>
            <a:off x="505428" y="3960192"/>
            <a:ext cx="2542479" cy="400110"/>
          </a:xfrm>
          <a:prstGeom prst="rect">
            <a:avLst/>
          </a:prstGeom>
          <a:noFill/>
          <a:ln>
            <a:noFill/>
          </a:ln>
        </p:spPr>
        <p:txBody>
          <a:bodyPr wrap="square" rtlCol="0">
            <a:spAutoFit/>
          </a:bodyPr>
          <a:lstStyle/>
          <a:p>
            <a:r>
              <a:rPr kumimoji="1" lang="ja-JP" altLang="en-US" sz="2000" dirty="0">
                <a:effectLst>
                  <a:outerShdw blurRad="38100" dist="38100" dir="2700000" algn="tl">
                    <a:srgbClr val="000000">
                      <a:alpha val="43137"/>
                    </a:srgbClr>
                  </a:outerShdw>
                </a:effectLst>
                <a:latin typeface="HG丸ｺﾞｼｯｸM-PRO" pitchFamily="50" charset="-128"/>
                <a:ea typeface="HG丸ｺﾞｼｯｸM-PRO" pitchFamily="50" charset="-128"/>
              </a:rPr>
              <a:t>セミナーの</a:t>
            </a:r>
            <a:r>
              <a:rPr lang="ja-JP" altLang="en-US" sz="2000" dirty="0">
                <a:effectLst>
                  <a:outerShdw blurRad="38100" dist="38100" dir="2700000" algn="tl">
                    <a:srgbClr val="000000">
                      <a:alpha val="43137"/>
                    </a:srgbClr>
                  </a:outerShdw>
                </a:effectLst>
                <a:latin typeface="HG丸ｺﾞｼｯｸM-PRO" pitchFamily="50" charset="-128"/>
                <a:ea typeface="HG丸ｺﾞｼｯｸM-PRO" pitchFamily="50" charset="-128"/>
              </a:rPr>
              <a:t>内容</a:t>
            </a:r>
            <a:r>
              <a:rPr kumimoji="1" lang="ja-JP" altLang="en-US" sz="2000" dirty="0">
                <a:latin typeface="HG丸ｺﾞｼｯｸM-PRO" pitchFamily="50" charset="-128"/>
                <a:ea typeface="HG丸ｺﾞｼｯｸM-PRO" pitchFamily="50" charset="-128"/>
              </a:rPr>
              <a:t>　</a:t>
            </a:r>
            <a:endParaRPr kumimoji="1" lang="ja-JP" altLang="en-US" sz="1100" dirty="0">
              <a:latin typeface="HG丸ｺﾞｼｯｸM-PRO" pitchFamily="50" charset="-128"/>
              <a:ea typeface="HG丸ｺﾞｼｯｸM-PRO" pitchFamily="50" charset="-128"/>
            </a:endParaRPr>
          </a:p>
        </p:txBody>
      </p:sp>
      <p:sp>
        <p:nvSpPr>
          <p:cNvPr id="28" name="角丸四角形 27"/>
          <p:cNvSpPr/>
          <p:nvPr/>
        </p:nvSpPr>
        <p:spPr>
          <a:xfrm>
            <a:off x="573254" y="4464248"/>
            <a:ext cx="6361205" cy="1316706"/>
          </a:xfrm>
          <a:prstGeom prst="roundRect">
            <a:avLst>
              <a:gd name="adj" fmla="val 635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2" name="角丸四角形 31"/>
          <p:cNvSpPr/>
          <p:nvPr/>
        </p:nvSpPr>
        <p:spPr>
          <a:xfrm>
            <a:off x="505428" y="686810"/>
            <a:ext cx="6589777" cy="944372"/>
          </a:xfrm>
          <a:prstGeom prst="roundRect">
            <a:avLst/>
          </a:prstGeom>
          <a:solidFill>
            <a:schemeClr val="tx2">
              <a:lumMod val="75000"/>
            </a:schemeClr>
          </a:solidFill>
          <a:ln w="381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586035" y="1715913"/>
            <a:ext cx="6705480" cy="2054850"/>
            <a:chOff x="519679" y="2839348"/>
            <a:chExt cx="6705480" cy="2054850"/>
          </a:xfrm>
        </p:grpSpPr>
        <p:sp>
          <p:nvSpPr>
            <p:cNvPr id="2" name="角丸四角形 1"/>
            <p:cNvSpPr/>
            <p:nvPr/>
          </p:nvSpPr>
          <p:spPr>
            <a:xfrm>
              <a:off x="536538" y="2923427"/>
              <a:ext cx="624409"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ｺﾞｼｯｸE" panose="020B0900000000000000" pitchFamily="50" charset="-128"/>
                  <a:ea typeface="HGPｺﾞｼｯｸE" panose="020B0900000000000000" pitchFamily="50" charset="-128"/>
                </a:rPr>
                <a:t>日　時</a:t>
              </a:r>
            </a:p>
          </p:txBody>
        </p:sp>
        <p:sp>
          <p:nvSpPr>
            <p:cNvPr id="11" name="テキスト ボックス 10"/>
            <p:cNvSpPr txBox="1"/>
            <p:nvPr/>
          </p:nvSpPr>
          <p:spPr>
            <a:xfrm>
              <a:off x="1255149" y="2839348"/>
              <a:ext cx="2671861" cy="769441"/>
            </a:xfrm>
            <a:prstGeom prst="rect">
              <a:avLst/>
            </a:prstGeom>
            <a:noFill/>
            <a:ln>
              <a:noFill/>
            </a:ln>
          </p:spPr>
          <p:txBody>
            <a:bodyPr wrap="square" rtlCol="0">
              <a:spAutoFit/>
            </a:bodyPr>
            <a:lstStyle/>
            <a:p>
              <a:r>
                <a:rPr kumimoji="1" lang="en-US" altLang="ja-JP" sz="1600" dirty="0" smtClean="0">
                  <a:latin typeface="+mj-ea"/>
                  <a:ea typeface="+mj-ea"/>
                </a:rPr>
                <a:t>2023</a:t>
              </a:r>
              <a:r>
                <a:rPr kumimoji="1" lang="ja-JP" altLang="en-US" sz="1600" dirty="0" smtClean="0">
                  <a:latin typeface="+mj-ea"/>
                  <a:ea typeface="+mj-ea"/>
                </a:rPr>
                <a:t>年</a:t>
              </a:r>
              <a:r>
                <a:rPr lang="en-US" altLang="ja-JP" sz="1600" dirty="0">
                  <a:latin typeface="+mj-ea"/>
                  <a:ea typeface="+mj-ea"/>
                </a:rPr>
                <a:t>6</a:t>
              </a:r>
              <a:r>
                <a:rPr kumimoji="1" lang="ja-JP" altLang="en-US" sz="1600" dirty="0" smtClean="0">
                  <a:latin typeface="+mj-ea"/>
                  <a:ea typeface="+mj-ea"/>
                </a:rPr>
                <a:t>月</a:t>
              </a:r>
              <a:r>
                <a:rPr lang="en-US" altLang="ja-JP" sz="1600" dirty="0" smtClean="0">
                  <a:latin typeface="+mj-ea"/>
                  <a:ea typeface="+mj-ea"/>
                </a:rPr>
                <a:t>28</a:t>
              </a:r>
              <a:r>
                <a:rPr kumimoji="1" lang="ja-JP" altLang="en-US" sz="1600" dirty="0" smtClean="0">
                  <a:latin typeface="+mj-ea"/>
                  <a:ea typeface="+mj-ea"/>
                </a:rPr>
                <a:t>日</a:t>
              </a:r>
              <a:r>
                <a:rPr kumimoji="1" lang="en-US" altLang="ja-JP" sz="1600" dirty="0" smtClean="0">
                  <a:latin typeface="+mj-ea"/>
                  <a:ea typeface="+mj-ea"/>
                </a:rPr>
                <a:t>(</a:t>
              </a:r>
              <a:r>
                <a:rPr lang="ja-JP" altLang="en-US" sz="1600" dirty="0" smtClean="0">
                  <a:latin typeface="+mj-ea"/>
                  <a:ea typeface="+mj-ea"/>
                </a:rPr>
                <a:t>水</a:t>
              </a:r>
              <a:r>
                <a:rPr kumimoji="1" lang="ja-JP" altLang="en-US" sz="1600" dirty="0" smtClean="0">
                  <a:latin typeface="+mj-ea"/>
                  <a:ea typeface="+mj-ea"/>
                </a:rPr>
                <a:t>）</a:t>
              </a:r>
              <a:endParaRPr lang="en-US" altLang="ja-JP" sz="1600" dirty="0">
                <a:latin typeface="+mj-ea"/>
                <a:ea typeface="+mj-ea"/>
              </a:endParaRPr>
            </a:p>
            <a:p>
              <a:r>
                <a:rPr lang="en-US" altLang="ja-JP" sz="1600" dirty="0" smtClean="0">
                  <a:latin typeface="+mj-ea"/>
                  <a:ea typeface="+mj-ea"/>
                </a:rPr>
                <a:t>19:00-21:00</a:t>
              </a:r>
              <a:endParaRPr lang="en-US" altLang="ja-JP" sz="1600" dirty="0">
                <a:latin typeface="+mj-ea"/>
                <a:ea typeface="+mj-ea"/>
              </a:endParaRPr>
            </a:p>
            <a:p>
              <a:endParaRPr lang="en-US" altLang="ja-JP" sz="1200" dirty="0">
                <a:latin typeface="+mj-ea"/>
              </a:endParaRPr>
            </a:p>
          </p:txBody>
        </p:sp>
        <p:sp>
          <p:nvSpPr>
            <p:cNvPr id="14" name="角丸四角形 13"/>
            <p:cNvSpPr/>
            <p:nvPr/>
          </p:nvSpPr>
          <p:spPr>
            <a:xfrm>
              <a:off x="536538" y="3563146"/>
              <a:ext cx="624409"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ｺﾞｼｯｸE" panose="020B0900000000000000" pitchFamily="50" charset="-128"/>
                  <a:ea typeface="HGPｺﾞｼｯｸE" panose="020B0900000000000000" pitchFamily="50" charset="-128"/>
                </a:rPr>
                <a:t>対　象</a:t>
              </a:r>
            </a:p>
          </p:txBody>
        </p:sp>
        <p:sp>
          <p:nvSpPr>
            <p:cNvPr id="15" name="テキスト ボックス 14"/>
            <p:cNvSpPr txBox="1"/>
            <p:nvPr/>
          </p:nvSpPr>
          <p:spPr>
            <a:xfrm>
              <a:off x="1249008" y="3481322"/>
              <a:ext cx="2501495" cy="738664"/>
            </a:xfrm>
            <a:prstGeom prst="rect">
              <a:avLst/>
            </a:prstGeom>
            <a:noFill/>
            <a:ln>
              <a:noFill/>
            </a:ln>
          </p:spPr>
          <p:txBody>
            <a:bodyPr wrap="square" rtlCol="0">
              <a:spAutoFit/>
            </a:bodyPr>
            <a:lstStyle/>
            <a:p>
              <a:r>
                <a:rPr lang="ja-JP" altLang="en-US" sz="1400" dirty="0">
                  <a:latin typeface="+mn-ea"/>
                </a:rPr>
                <a:t>キャリアコンサルタント及びキャリアコンサルタントを目指している</a:t>
              </a:r>
              <a:r>
                <a:rPr lang="ja-JP" altLang="en-US" sz="1400" dirty="0" smtClean="0">
                  <a:latin typeface="+mn-ea"/>
                </a:rPr>
                <a:t>方</a:t>
              </a:r>
              <a:endParaRPr lang="en-US" altLang="ja-JP" sz="1400" dirty="0">
                <a:latin typeface="+mn-ea"/>
              </a:endParaRPr>
            </a:p>
          </p:txBody>
        </p:sp>
        <p:sp>
          <p:nvSpPr>
            <p:cNvPr id="16" name="角丸四角形 15"/>
            <p:cNvSpPr/>
            <p:nvPr/>
          </p:nvSpPr>
          <p:spPr>
            <a:xfrm>
              <a:off x="3889956" y="3528946"/>
              <a:ext cx="624409"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ｺﾞｼｯｸE" panose="020B0900000000000000" pitchFamily="50" charset="-128"/>
                  <a:ea typeface="HGPｺﾞｼｯｸE" panose="020B0900000000000000" pitchFamily="50" charset="-128"/>
                </a:rPr>
                <a:t>会　場</a:t>
              </a:r>
            </a:p>
          </p:txBody>
        </p:sp>
        <p:sp>
          <p:nvSpPr>
            <p:cNvPr id="17" name="テキスト ボックス 16"/>
            <p:cNvSpPr txBox="1"/>
            <p:nvPr/>
          </p:nvSpPr>
          <p:spPr>
            <a:xfrm>
              <a:off x="4560280" y="3551714"/>
              <a:ext cx="2332684" cy="307777"/>
            </a:xfrm>
            <a:prstGeom prst="rect">
              <a:avLst/>
            </a:prstGeom>
            <a:noFill/>
            <a:ln>
              <a:noFill/>
            </a:ln>
          </p:spPr>
          <p:txBody>
            <a:bodyPr wrap="square" rtlCol="0">
              <a:spAutoFit/>
            </a:bodyPr>
            <a:lstStyle/>
            <a:p>
              <a:r>
                <a:rPr lang="ja-JP" altLang="en-US" sz="1400" dirty="0" smtClean="0">
                  <a:latin typeface="+mn-ea"/>
                </a:rPr>
                <a:t>オンライン（</a:t>
              </a:r>
              <a:r>
                <a:rPr lang="en-US" altLang="ja-JP" sz="1400" dirty="0" smtClean="0">
                  <a:latin typeface="+mn-ea"/>
                </a:rPr>
                <a:t>Zoom</a:t>
              </a:r>
              <a:r>
                <a:rPr lang="ja-JP" altLang="en-US" sz="1400" dirty="0" smtClean="0">
                  <a:latin typeface="+mn-ea"/>
                </a:rPr>
                <a:t>）</a:t>
              </a:r>
              <a:endParaRPr lang="en-US" altLang="ja-JP" sz="1400" dirty="0">
                <a:latin typeface="+mn-ea"/>
              </a:endParaRPr>
            </a:p>
          </p:txBody>
        </p:sp>
        <p:sp>
          <p:nvSpPr>
            <p:cNvPr id="34" name="角丸四角形 33"/>
            <p:cNvSpPr/>
            <p:nvPr/>
          </p:nvSpPr>
          <p:spPr>
            <a:xfrm>
              <a:off x="3889956" y="2922411"/>
              <a:ext cx="624409"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HGPｺﾞｼｯｸE" panose="020B0900000000000000" pitchFamily="50" charset="-128"/>
                  <a:ea typeface="HGPｺﾞｼｯｸE" panose="020B0900000000000000" pitchFamily="50" charset="-128"/>
                </a:rPr>
                <a:t>講　師</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36" name="角丸四角形 35"/>
            <p:cNvSpPr/>
            <p:nvPr/>
          </p:nvSpPr>
          <p:spPr>
            <a:xfrm>
              <a:off x="519679" y="4361813"/>
              <a:ext cx="645141"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HGPｺﾞｼｯｸE" panose="020B0900000000000000" pitchFamily="50" charset="-128"/>
                  <a:ea typeface="HGPｺﾞｼｯｸE" panose="020B0900000000000000" pitchFamily="50" charset="-128"/>
                </a:rPr>
                <a:t>参加費</a:t>
              </a:r>
            </a:p>
          </p:txBody>
        </p:sp>
        <p:sp>
          <p:nvSpPr>
            <p:cNvPr id="40" name="テキスト ボックス 39"/>
            <p:cNvSpPr txBox="1"/>
            <p:nvPr/>
          </p:nvSpPr>
          <p:spPr>
            <a:xfrm>
              <a:off x="1249007" y="4309423"/>
              <a:ext cx="2671861" cy="584775"/>
            </a:xfrm>
            <a:prstGeom prst="rect">
              <a:avLst/>
            </a:prstGeom>
            <a:noFill/>
            <a:ln>
              <a:noFill/>
            </a:ln>
          </p:spPr>
          <p:txBody>
            <a:bodyPr wrap="square" rtlCol="0">
              <a:spAutoFit/>
            </a:bodyPr>
            <a:lstStyle/>
            <a:p>
              <a:r>
                <a:rPr lang="ja-JP" altLang="en-US" sz="1400" dirty="0" smtClean="0">
                  <a:latin typeface="+mn-ea"/>
                </a:rPr>
                <a:t>会員</a:t>
              </a:r>
              <a:r>
                <a:rPr lang="ja-JP" altLang="en-US" sz="1400" dirty="0">
                  <a:latin typeface="+mn-ea"/>
                </a:rPr>
                <a:t>：無料</a:t>
              </a:r>
              <a:endParaRPr lang="en-US" altLang="ja-JP" sz="1400" dirty="0">
                <a:latin typeface="+mn-ea"/>
              </a:endParaRPr>
            </a:p>
            <a:p>
              <a:r>
                <a:rPr lang="ja-JP" altLang="en-US" sz="1400" dirty="0">
                  <a:latin typeface="+mn-ea"/>
                </a:rPr>
                <a:t>一般</a:t>
              </a:r>
              <a:r>
                <a:rPr lang="ja-JP" altLang="en-US" sz="1400" dirty="0" smtClean="0">
                  <a:latin typeface="+mn-ea"/>
                </a:rPr>
                <a:t>：</a:t>
              </a:r>
              <a:r>
                <a:rPr lang="en-US" altLang="ja-JP" sz="1400" dirty="0">
                  <a:latin typeface="+mn-ea"/>
                </a:rPr>
                <a:t>5</a:t>
              </a:r>
              <a:r>
                <a:rPr lang="en-US" altLang="ja-JP" sz="1400" dirty="0" smtClean="0">
                  <a:latin typeface="+mn-ea"/>
                </a:rPr>
                <a:t>,000</a:t>
              </a:r>
              <a:r>
                <a:rPr lang="ja-JP" altLang="en-US" sz="1400" dirty="0">
                  <a:latin typeface="+mn-ea"/>
                </a:rPr>
                <a:t>円</a:t>
              </a:r>
              <a:endParaRPr lang="en-US" altLang="ja-JP" sz="1400" dirty="0">
                <a:latin typeface="+mn-ea"/>
              </a:endParaRPr>
            </a:p>
            <a:p>
              <a:endParaRPr kumimoji="1" lang="en-US" altLang="ja-JP" sz="400" dirty="0">
                <a:latin typeface="HGｺﾞｼｯｸE" panose="020B0909000000000000" pitchFamily="49" charset="-128"/>
                <a:ea typeface="HGｺﾞｼｯｸE" panose="020B0909000000000000" pitchFamily="49" charset="-128"/>
              </a:endParaRPr>
            </a:p>
          </p:txBody>
        </p:sp>
        <p:sp>
          <p:nvSpPr>
            <p:cNvPr id="43" name="角丸四角形 42"/>
            <p:cNvSpPr/>
            <p:nvPr/>
          </p:nvSpPr>
          <p:spPr>
            <a:xfrm>
              <a:off x="3889955" y="4274172"/>
              <a:ext cx="624409" cy="288032"/>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PｺﾞｼｯｸE" panose="020B0900000000000000" pitchFamily="50" charset="-128"/>
                  <a:ea typeface="HGPｺﾞｼｯｸE" panose="020B0900000000000000" pitchFamily="50" charset="-128"/>
                </a:rPr>
                <a:t>締　切</a:t>
              </a:r>
            </a:p>
          </p:txBody>
        </p:sp>
        <p:sp>
          <p:nvSpPr>
            <p:cNvPr id="46" name="テキスト ボックス 45"/>
            <p:cNvSpPr txBox="1"/>
            <p:nvPr/>
          </p:nvSpPr>
          <p:spPr>
            <a:xfrm>
              <a:off x="4594769" y="4260376"/>
              <a:ext cx="2630390" cy="307777"/>
            </a:xfrm>
            <a:prstGeom prst="rect">
              <a:avLst/>
            </a:prstGeom>
            <a:noFill/>
            <a:ln>
              <a:noFill/>
            </a:ln>
          </p:spPr>
          <p:txBody>
            <a:bodyPr wrap="square" rtlCol="0">
              <a:spAutoFit/>
            </a:bodyPr>
            <a:lstStyle/>
            <a:p>
              <a:r>
                <a:rPr lang="en-US" altLang="ja-JP" sz="1400" dirty="0" smtClean="0">
                  <a:latin typeface="+mn-ea"/>
                </a:rPr>
                <a:t>2023</a:t>
              </a:r>
              <a:r>
                <a:rPr lang="ja-JP" altLang="en-US" sz="1400" dirty="0" smtClean="0">
                  <a:latin typeface="+mn-ea"/>
                </a:rPr>
                <a:t>年</a:t>
              </a:r>
              <a:r>
                <a:rPr lang="en-US" altLang="ja-JP" sz="1400" dirty="0">
                  <a:latin typeface="+mn-ea"/>
                </a:rPr>
                <a:t>6</a:t>
              </a:r>
              <a:r>
                <a:rPr lang="ja-JP" altLang="en-US" sz="1400" dirty="0" smtClean="0">
                  <a:latin typeface="+mn-ea"/>
                </a:rPr>
                <a:t>月</a:t>
              </a:r>
              <a:r>
                <a:rPr lang="en-US" altLang="ja-JP" sz="1400" dirty="0" smtClean="0">
                  <a:latin typeface="+mn-ea"/>
                </a:rPr>
                <a:t>27</a:t>
              </a:r>
              <a:r>
                <a:rPr lang="ja-JP" altLang="en-US" sz="1400" dirty="0" smtClean="0">
                  <a:latin typeface="+mn-ea"/>
                </a:rPr>
                <a:t>日</a:t>
              </a:r>
              <a:r>
                <a:rPr lang="en-US" altLang="ja-JP" sz="1400" dirty="0" smtClean="0">
                  <a:latin typeface="+mn-ea"/>
                </a:rPr>
                <a:t>(</a:t>
              </a:r>
              <a:r>
                <a:rPr lang="ja-JP" altLang="en-US" sz="1400" dirty="0" smtClean="0">
                  <a:latin typeface="+mn-ea"/>
                </a:rPr>
                <a:t>火</a:t>
              </a:r>
              <a:r>
                <a:rPr lang="en-US" altLang="ja-JP" sz="1400" dirty="0" smtClean="0">
                  <a:latin typeface="+mn-ea"/>
                </a:rPr>
                <a:t>)</a:t>
              </a:r>
              <a:endParaRPr lang="en-US" altLang="ja-JP" sz="1400" dirty="0">
                <a:latin typeface="+mn-ea"/>
              </a:endParaRPr>
            </a:p>
          </p:txBody>
        </p:sp>
      </p:grpSp>
      <p:sp>
        <p:nvSpPr>
          <p:cNvPr id="30" name="テキスト ボックス 29"/>
          <p:cNvSpPr txBox="1"/>
          <p:nvPr/>
        </p:nvSpPr>
        <p:spPr>
          <a:xfrm>
            <a:off x="3956311" y="3672160"/>
            <a:ext cx="2630390" cy="261610"/>
          </a:xfrm>
          <a:prstGeom prst="rect">
            <a:avLst/>
          </a:prstGeom>
          <a:noFill/>
          <a:ln>
            <a:noFill/>
          </a:ln>
        </p:spPr>
        <p:txBody>
          <a:bodyPr wrap="square" rtlCol="0">
            <a:spAutoFit/>
          </a:bodyPr>
          <a:lstStyle/>
          <a:p>
            <a:r>
              <a:rPr lang="en-US" altLang="ja-JP" sz="1100" b="1" dirty="0">
                <a:latin typeface="+mn-ea"/>
              </a:rPr>
              <a:t>※</a:t>
            </a:r>
            <a:r>
              <a:rPr lang="ja-JP" altLang="en-US" sz="1100" b="1" dirty="0">
                <a:latin typeface="+mn-ea"/>
              </a:rPr>
              <a:t>お申込み方法は裏面をご覧ください。</a:t>
            </a:r>
            <a:endParaRPr lang="en-US" altLang="ja-JP" sz="1100" b="1" dirty="0">
              <a:latin typeface="+mn-ea"/>
            </a:endParaRPr>
          </a:p>
        </p:txBody>
      </p:sp>
      <p:sp>
        <p:nvSpPr>
          <p:cNvPr id="29" name="テキスト ボックス 28"/>
          <p:cNvSpPr txBox="1"/>
          <p:nvPr/>
        </p:nvSpPr>
        <p:spPr>
          <a:xfrm>
            <a:off x="417241" y="5976416"/>
            <a:ext cx="6690929" cy="338554"/>
          </a:xfrm>
          <a:prstGeom prst="rect">
            <a:avLst/>
          </a:prstGeom>
          <a:noFill/>
        </p:spPr>
        <p:txBody>
          <a:bodyPr wrap="square" rtlCol="0">
            <a:spAutoFit/>
          </a:bodyPr>
          <a:lstStyle/>
          <a:p>
            <a:r>
              <a:rPr lang="ja-JP" altLang="en-US" sz="1600" b="1" dirty="0">
                <a:latin typeface="+mj-ea"/>
              </a:rPr>
              <a:t>～～講師紹介～～</a:t>
            </a:r>
            <a:endParaRPr lang="en-US" altLang="ja-JP" sz="1600" b="1" dirty="0">
              <a:latin typeface="+mj-ea"/>
            </a:endParaRPr>
          </a:p>
        </p:txBody>
      </p:sp>
      <p:pic>
        <p:nvPicPr>
          <p:cNvPr id="27" name="図 26" descr="logo.png">
            <a:extLst>
              <a:ext uri="{FF2B5EF4-FFF2-40B4-BE49-F238E27FC236}">
                <a16:creationId xmlns:a16="http://schemas.microsoft.com/office/drawing/2014/main" xmlns="" id="{D23E80DD-A4A3-41DE-997D-A20BC5D71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4815" y="171473"/>
            <a:ext cx="2630390" cy="464186"/>
          </a:xfrm>
          <a:prstGeom prst="rect">
            <a:avLst/>
          </a:prstGeom>
        </p:spPr>
      </p:pic>
      <p:sp>
        <p:nvSpPr>
          <p:cNvPr id="37" name="テキスト ボックス 36">
            <a:extLst>
              <a:ext uri="{FF2B5EF4-FFF2-40B4-BE49-F238E27FC236}">
                <a16:creationId xmlns:a16="http://schemas.microsoft.com/office/drawing/2014/main" xmlns="" id="{4472AF16-6319-45CF-A61F-5B9EB25EC090}"/>
              </a:ext>
            </a:extLst>
          </p:cNvPr>
          <p:cNvSpPr txBox="1"/>
          <p:nvPr/>
        </p:nvSpPr>
        <p:spPr>
          <a:xfrm>
            <a:off x="681255" y="691956"/>
            <a:ext cx="6365938" cy="1107996"/>
          </a:xfrm>
          <a:prstGeom prst="rect">
            <a:avLst/>
          </a:prstGeom>
          <a:noFill/>
        </p:spPr>
        <p:txBody>
          <a:bodyPr wrap="square" rtlCol="0">
            <a:spAutoFit/>
          </a:bodyPr>
          <a:lstStyle/>
          <a:p>
            <a:pPr algn="ctr"/>
            <a:r>
              <a:rPr lang="en-US" altLang="ja-JP" sz="2800" dirty="0">
                <a:solidFill>
                  <a:srgbClr val="FF0000"/>
                </a:solidFill>
              </a:rPr>
              <a:t>『</a:t>
            </a:r>
            <a:r>
              <a:rPr lang="ja-JP" altLang="en-US" sz="2800" dirty="0">
                <a:solidFill>
                  <a:srgbClr val="FF0000"/>
                </a:solidFill>
              </a:rPr>
              <a:t>宮城まり子先生と学ぶ、自己理解と気づきを深めるキャリアのアプローチ法</a:t>
            </a:r>
            <a:r>
              <a:rPr lang="en-US" altLang="ja-JP" sz="2800" dirty="0">
                <a:solidFill>
                  <a:srgbClr val="FF0000"/>
                </a:solidFill>
              </a:rPr>
              <a:t>』</a:t>
            </a:r>
          </a:p>
          <a:p>
            <a:pPr algn="ctr"/>
            <a:endParaRPr lang="en-US" altLang="ja-JP" sz="1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9" name="テキスト ボックス 38">
            <a:extLst>
              <a:ext uri="{FF2B5EF4-FFF2-40B4-BE49-F238E27FC236}">
                <a16:creationId xmlns:a16="http://schemas.microsoft.com/office/drawing/2014/main" xmlns="" id="{4A172AAD-9085-42AF-87DC-C95EC93A8B32}"/>
              </a:ext>
            </a:extLst>
          </p:cNvPr>
          <p:cNvSpPr txBox="1"/>
          <p:nvPr/>
        </p:nvSpPr>
        <p:spPr>
          <a:xfrm>
            <a:off x="4673701" y="1739957"/>
            <a:ext cx="2239118" cy="523220"/>
          </a:xfrm>
          <a:prstGeom prst="rect">
            <a:avLst/>
          </a:prstGeom>
          <a:noFill/>
          <a:ln>
            <a:noFill/>
          </a:ln>
        </p:spPr>
        <p:txBody>
          <a:bodyPr wrap="square" rtlCol="0">
            <a:spAutoFit/>
          </a:bodyPr>
          <a:lstStyle/>
          <a:p>
            <a:r>
              <a:rPr lang="ja-JP" altLang="en-US" sz="1400" dirty="0"/>
              <a:t>宮城　まり子 </a:t>
            </a:r>
            <a:r>
              <a:rPr lang="ja-JP" altLang="en-US" sz="1400" dirty="0" smtClean="0"/>
              <a:t>（</a:t>
            </a:r>
            <a:r>
              <a:rPr lang="ja-JP" altLang="en-US" sz="1400" dirty="0"/>
              <a:t>キャリア心理学研究所　代表）</a:t>
            </a:r>
            <a:endParaRPr lang="ja-JP" altLang="en-US" sz="200" dirty="0">
              <a:solidFill>
                <a:prstClr val="black"/>
              </a:solidFill>
              <a:latin typeface="ヒラギノ角ゴ Pro W3"/>
              <a:ea typeface="ヒラギノ角ゴ Pro W3"/>
              <a:cs typeface="ヒラギノ角ゴ Pro W3"/>
            </a:endParaRPr>
          </a:p>
        </p:txBody>
      </p:sp>
      <p:sp>
        <p:nvSpPr>
          <p:cNvPr id="41" name="正方形/長方形 40">
            <a:extLst>
              <a:ext uri="{FF2B5EF4-FFF2-40B4-BE49-F238E27FC236}">
                <a16:creationId xmlns:a16="http://schemas.microsoft.com/office/drawing/2014/main" xmlns="" id="{911E893A-8327-425E-B5BA-C05000246417}"/>
              </a:ext>
            </a:extLst>
          </p:cNvPr>
          <p:cNvSpPr/>
          <p:nvPr/>
        </p:nvSpPr>
        <p:spPr>
          <a:xfrm>
            <a:off x="669231" y="4752280"/>
            <a:ext cx="6160294" cy="360804"/>
          </a:xfrm>
          <a:prstGeom prst="rect">
            <a:avLst/>
          </a:prstGeom>
        </p:spPr>
        <p:txBody>
          <a:bodyPr wrap="square">
            <a:spAutoFit/>
          </a:bodyPr>
          <a:lstStyle/>
          <a:p>
            <a:pPr>
              <a:lnSpc>
                <a:spcPts val="2400"/>
              </a:lnSpc>
            </a:pPr>
            <a:r>
              <a:rPr lang="ja-JP" altLang="en-US" sz="1200" dirty="0"/>
              <a:t>　</a:t>
            </a:r>
            <a:endParaRPr lang="ja-JP" altLang="en-US" sz="1600" dirty="0"/>
          </a:p>
        </p:txBody>
      </p:sp>
      <p:sp>
        <p:nvSpPr>
          <p:cNvPr id="47" name="正方形/長方形 46">
            <a:extLst>
              <a:ext uri="{FF2B5EF4-FFF2-40B4-BE49-F238E27FC236}">
                <a16:creationId xmlns:a16="http://schemas.microsoft.com/office/drawing/2014/main" xmlns="" id="{61293F9C-8173-4A6B-8E6F-5668D3FA3053}"/>
              </a:ext>
            </a:extLst>
          </p:cNvPr>
          <p:cNvSpPr/>
          <p:nvPr/>
        </p:nvSpPr>
        <p:spPr>
          <a:xfrm>
            <a:off x="658617" y="4687530"/>
            <a:ext cx="6243587" cy="784830"/>
          </a:xfrm>
          <a:prstGeom prst="rect">
            <a:avLst/>
          </a:prstGeom>
        </p:spPr>
        <p:txBody>
          <a:bodyPr wrap="square">
            <a:spAutoFit/>
          </a:bodyPr>
          <a:lstStyle/>
          <a:p>
            <a:pPr>
              <a:lnSpc>
                <a:spcPts val="1800"/>
              </a:lnSpc>
            </a:pPr>
            <a:r>
              <a:rPr lang="ja-JP" altLang="en-US" sz="1800" dirty="0"/>
              <a:t>事例から改善案の検討を行い、キャリアカウンセリングの</a:t>
            </a:r>
            <a:r>
              <a:rPr lang="ja-JP" altLang="en-US" sz="1800" dirty="0" smtClean="0"/>
              <a:t>スキ</a:t>
            </a:r>
            <a:endParaRPr lang="en-US" altLang="ja-JP" sz="1800" dirty="0" smtClean="0"/>
          </a:p>
          <a:p>
            <a:pPr>
              <a:lnSpc>
                <a:spcPts val="1800"/>
              </a:lnSpc>
            </a:pPr>
            <a:endParaRPr lang="en-US" altLang="ja-JP" sz="1800" dirty="0"/>
          </a:p>
          <a:p>
            <a:pPr>
              <a:lnSpc>
                <a:spcPts val="1800"/>
              </a:lnSpc>
            </a:pPr>
            <a:r>
              <a:rPr lang="ja-JP" altLang="en-US" sz="1800" dirty="0" smtClean="0"/>
              <a:t>ル</a:t>
            </a:r>
            <a:r>
              <a:rPr lang="ja-JP" altLang="en-US" sz="1800" dirty="0"/>
              <a:t>を高めます。</a:t>
            </a:r>
            <a:endParaRPr lang="ja-JP" altLang="en-US" sz="1600" dirty="0"/>
          </a:p>
        </p:txBody>
      </p:sp>
      <p:sp>
        <p:nvSpPr>
          <p:cNvPr id="48" name="テキスト ボックス 47">
            <a:extLst>
              <a:ext uri="{FF2B5EF4-FFF2-40B4-BE49-F238E27FC236}">
                <a16:creationId xmlns:a16="http://schemas.microsoft.com/office/drawing/2014/main" xmlns="" id="{A1FE710D-79EA-4C67-8742-3286CAAF4F48}"/>
              </a:ext>
            </a:extLst>
          </p:cNvPr>
          <p:cNvSpPr txBox="1"/>
          <p:nvPr/>
        </p:nvSpPr>
        <p:spPr>
          <a:xfrm>
            <a:off x="524974" y="6408464"/>
            <a:ext cx="6475463" cy="1384995"/>
          </a:xfrm>
          <a:prstGeom prst="rect">
            <a:avLst/>
          </a:prstGeom>
          <a:noFill/>
        </p:spPr>
        <p:txBody>
          <a:bodyPr wrap="square" rtlCol="0">
            <a:spAutoFit/>
          </a:bodyPr>
          <a:lstStyle/>
          <a:p>
            <a:r>
              <a:rPr lang="ja-JP" altLang="en-US" sz="1400" dirty="0"/>
              <a:t>宮城　まり子 </a:t>
            </a:r>
            <a:r>
              <a:rPr lang="ja-JP" altLang="en-US" sz="1400" dirty="0" smtClean="0"/>
              <a:t>（</a:t>
            </a:r>
            <a:r>
              <a:rPr lang="ja-JP" altLang="en-US" sz="1400" dirty="0"/>
              <a:t>キャリア心理学研究所　代表</a:t>
            </a:r>
            <a:r>
              <a:rPr lang="ja-JP" altLang="en-US" sz="1400" dirty="0" smtClean="0"/>
              <a:t>）</a:t>
            </a:r>
            <a:endParaRPr lang="en-US" altLang="ja-JP" sz="1400" dirty="0" smtClean="0"/>
          </a:p>
          <a:p>
            <a:r>
              <a:rPr lang="ja-JP" altLang="en-US" sz="1400" dirty="0" smtClean="0"/>
              <a:t>臨床心理士。早稲田大学大学院修士課程修了、カリフォルニア州立大学大学院キャリアカウンセリングコース研究留学、病院臨床（精神科、小児科、心療内科）の臨床心理士とともに大学で教育に携わる。日本キャリア・カウンセリング学会名誉会長、著書に「キャリアカウンセリング」（駿河台出版社）他。</a:t>
            </a:r>
            <a:endParaRPr lang="en-US" altLang="ja-JP" sz="1400" dirty="0"/>
          </a:p>
          <a:p>
            <a:r>
              <a:rPr lang="ja-JP" altLang="en-US" sz="1400" dirty="0"/>
              <a:t>　</a:t>
            </a:r>
            <a:endParaRPr lang="en-US" altLang="ja-JP" sz="300" dirty="0">
              <a:latin typeface="+mn-ea"/>
            </a:endParaRPr>
          </a:p>
        </p:txBody>
      </p:sp>
      <p:sp>
        <p:nvSpPr>
          <p:cNvPr id="31" name="テキスト ボックス 30">
            <a:extLst>
              <a:ext uri="{FF2B5EF4-FFF2-40B4-BE49-F238E27FC236}">
                <a16:creationId xmlns:a16="http://schemas.microsoft.com/office/drawing/2014/main" xmlns="" id="{A1FE710D-79EA-4C67-8742-3286CAAF4F48}"/>
              </a:ext>
            </a:extLst>
          </p:cNvPr>
          <p:cNvSpPr txBox="1"/>
          <p:nvPr/>
        </p:nvSpPr>
        <p:spPr>
          <a:xfrm>
            <a:off x="579127" y="7762095"/>
            <a:ext cx="6475463" cy="2246769"/>
          </a:xfrm>
          <a:prstGeom prst="rect">
            <a:avLst/>
          </a:prstGeom>
          <a:noFill/>
        </p:spPr>
        <p:txBody>
          <a:bodyPr wrap="square" rtlCol="0">
            <a:spAutoFit/>
          </a:bodyPr>
          <a:lstStyle/>
          <a:p>
            <a:r>
              <a:rPr lang="ja-JP" altLang="en-US" sz="1400" dirty="0"/>
              <a:t>◆オンライン（</a:t>
            </a:r>
            <a:r>
              <a:rPr lang="en-US" altLang="ja-JP" sz="1400" dirty="0"/>
              <a:t>LIVE</a:t>
            </a:r>
            <a:r>
              <a:rPr lang="ja-JP" altLang="en-US" sz="1400" dirty="0"/>
              <a:t>配信）について◆</a:t>
            </a:r>
            <a:r>
              <a:rPr lang="ja-JP" altLang="en-US" sz="1400" dirty="0"/>
              <a:t/>
            </a:r>
            <a:br>
              <a:rPr lang="ja-JP" altLang="en-US" sz="1400" dirty="0"/>
            </a:br>
            <a:r>
              <a:rPr lang="ja-JP" altLang="en-US" sz="1400" dirty="0"/>
              <a:t>①オンライン（</a:t>
            </a:r>
            <a:r>
              <a:rPr lang="en-US" altLang="ja-JP" sz="1400" dirty="0"/>
              <a:t>LIVE</a:t>
            </a:r>
            <a:r>
              <a:rPr lang="ja-JP" altLang="en-US" sz="1400" dirty="0"/>
              <a:t>配信）は、</a:t>
            </a:r>
            <a:r>
              <a:rPr lang="en-US" altLang="ja-JP" sz="1400" dirty="0"/>
              <a:t>『Zoom』</a:t>
            </a:r>
            <a:r>
              <a:rPr lang="ja-JP" altLang="en-US" sz="1400" dirty="0"/>
              <a:t>にての実施を予定しております。</a:t>
            </a:r>
            <a:r>
              <a:rPr lang="ja-JP" altLang="en-US" sz="1400" dirty="0"/>
              <a:t/>
            </a:r>
            <a:br>
              <a:rPr lang="ja-JP" altLang="en-US" sz="1400" dirty="0"/>
            </a:br>
            <a:r>
              <a:rPr lang="ja-JP" altLang="en-US" sz="1400" dirty="0"/>
              <a:t>インターネットへの接続環境にある</a:t>
            </a:r>
            <a:r>
              <a:rPr lang="en-US" altLang="ja-JP" sz="1400" dirty="0"/>
              <a:t>PC</a:t>
            </a:r>
            <a:r>
              <a:rPr lang="ja-JP" altLang="en-US" sz="1400" dirty="0"/>
              <a:t>・タブレット・スマートフォンからご視聴頂くことができます。</a:t>
            </a:r>
            <a:r>
              <a:rPr lang="ja-JP" altLang="en-US" sz="1400" dirty="0"/>
              <a:t/>
            </a:r>
            <a:br>
              <a:rPr lang="ja-JP" altLang="en-US" sz="1400" dirty="0"/>
            </a:br>
            <a:r>
              <a:rPr lang="en-US" altLang="ja-JP" sz="1400" dirty="0"/>
              <a:t>zoom</a:t>
            </a:r>
            <a:r>
              <a:rPr lang="ja-JP" altLang="en-US" sz="1400" dirty="0"/>
              <a:t>インストール・利用などを起因とする</a:t>
            </a:r>
            <a:r>
              <a:rPr lang="en-US" altLang="ja-JP" sz="1400" dirty="0"/>
              <a:t>PC</a:t>
            </a:r>
            <a:r>
              <a:rPr lang="ja-JP" altLang="en-US" sz="1400" dirty="0"/>
              <a:t>トラブルは、私どもでは保証しかねますので自己責任のもとご使用ください。</a:t>
            </a:r>
            <a:r>
              <a:rPr lang="ja-JP" altLang="en-US" sz="1400" dirty="0"/>
              <a:t/>
            </a:r>
            <a:br>
              <a:rPr lang="ja-JP" altLang="en-US" sz="1400" dirty="0"/>
            </a:br>
            <a:r>
              <a:rPr lang="ja-JP" altLang="en-US" sz="1400" dirty="0"/>
              <a:t>②セミナーテキストは事前にメールもしくは会員専用ページにアップをします。</a:t>
            </a:r>
            <a:r>
              <a:rPr lang="ja-JP" altLang="en-US" sz="1400" dirty="0"/>
              <a:t/>
            </a:r>
            <a:br>
              <a:rPr lang="ja-JP" altLang="en-US" sz="1400" dirty="0"/>
            </a:br>
            <a:r>
              <a:rPr lang="ja-JP" altLang="en-US" sz="1400" dirty="0"/>
              <a:t>③</a:t>
            </a:r>
            <a:r>
              <a:rPr lang="en-US" altLang="ja-JP" sz="1400" dirty="0"/>
              <a:t>LIVE</a:t>
            </a:r>
            <a:r>
              <a:rPr lang="ja-JP" altLang="en-US" sz="1400" dirty="0"/>
              <a:t>配信中にチャット機能にて質疑応答の対応をいたします。</a:t>
            </a:r>
            <a:r>
              <a:rPr lang="ja-JP" altLang="en-US" sz="1400" dirty="0"/>
              <a:t/>
            </a:r>
            <a:br>
              <a:rPr lang="ja-JP" altLang="en-US" sz="1400" dirty="0"/>
            </a:br>
            <a:r>
              <a:rPr lang="ja-JP" altLang="en-US" sz="1400" dirty="0"/>
              <a:t>　尚、配信中は時間の関係上一部の質問に限らせて頂く場合がございますので</a:t>
            </a:r>
            <a:r>
              <a:rPr lang="ja-JP" altLang="en-US" sz="1400" dirty="0" smtClean="0"/>
              <a:t>、</a:t>
            </a:r>
            <a:endParaRPr lang="en-US" altLang="ja-JP" sz="1400" dirty="0" smtClean="0"/>
          </a:p>
          <a:p>
            <a:r>
              <a:rPr lang="ja-JP" altLang="en-US" sz="1400" dirty="0"/>
              <a:t>　</a:t>
            </a:r>
            <a:r>
              <a:rPr lang="ja-JP" altLang="en-US" sz="1400" dirty="0" smtClean="0"/>
              <a:t>予め</a:t>
            </a:r>
            <a:r>
              <a:rPr lang="ja-JP" altLang="en-US" sz="1400" dirty="0"/>
              <a:t>ご了承ください。</a:t>
            </a:r>
            <a:endParaRPr lang="en-US" altLang="ja-JP" sz="300" dirty="0">
              <a:latin typeface="+mn-ea"/>
            </a:endParaRPr>
          </a:p>
        </p:txBody>
      </p:sp>
    </p:spTree>
    <p:extLst>
      <p:ext uri="{BB962C8B-B14F-4D97-AF65-F5344CB8AC3E}">
        <p14:creationId xmlns:p14="http://schemas.microsoft.com/office/powerpoint/2010/main" val="1753795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11688" y="125859"/>
            <a:ext cx="2816494" cy="326990"/>
          </a:xfrm>
          <a:prstGeom prst="roundRect">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mn-ea"/>
              </a:rPr>
              <a:t>新潟県キャリアセンターについて</a:t>
            </a:r>
            <a:endParaRPr lang="en-US" altLang="ja-JP" sz="1400" b="1" dirty="0">
              <a:solidFill>
                <a:schemeClr val="bg1"/>
              </a:solidFill>
              <a:latin typeface="+mn-ea"/>
            </a:endParaRPr>
          </a:p>
        </p:txBody>
      </p:sp>
      <p:sp>
        <p:nvSpPr>
          <p:cNvPr id="26" name="テキスト ボックス 25"/>
          <p:cNvSpPr txBox="1"/>
          <p:nvPr/>
        </p:nvSpPr>
        <p:spPr>
          <a:xfrm>
            <a:off x="276366" y="319588"/>
            <a:ext cx="6774738" cy="3816429"/>
          </a:xfrm>
          <a:prstGeom prst="rect">
            <a:avLst/>
          </a:prstGeom>
          <a:noFill/>
        </p:spPr>
        <p:txBody>
          <a:bodyPr wrap="square" rtlCol="0">
            <a:spAutoFit/>
          </a:bodyPr>
          <a:lstStyle/>
          <a:p>
            <a:endParaRPr lang="en-US" altLang="ja-JP" sz="1100" dirty="0">
              <a:latin typeface="+mn-ea"/>
            </a:endParaRPr>
          </a:p>
          <a:p>
            <a:r>
              <a:rPr lang="ja-JP" altLang="ja-JP" sz="1100" dirty="0">
                <a:latin typeface="+mn-ea"/>
              </a:rPr>
              <a:t>新潟県キャリアセンターは、キャリア支援を通じ</a:t>
            </a:r>
            <a:r>
              <a:rPr lang="ja-JP" altLang="en-US" sz="1100" dirty="0">
                <a:latin typeface="+mn-ea"/>
              </a:rPr>
              <a:t>て</a:t>
            </a:r>
            <a:r>
              <a:rPr lang="ja-JP" altLang="ja-JP" sz="1100" dirty="0">
                <a:latin typeface="+mn-ea"/>
              </a:rPr>
              <a:t>企業・教育機関・労働行政等の生産性向上に寄与することを目的に</a:t>
            </a:r>
            <a:r>
              <a:rPr lang="ja-JP" altLang="en-US" sz="1100" dirty="0">
                <a:latin typeface="+mn-ea"/>
              </a:rPr>
              <a:t>公益財団法人日本生産性本部・教育機関・企業・団体等が連携し、</a:t>
            </a:r>
            <a:r>
              <a:rPr lang="en-US" altLang="ja-JP" sz="1100" dirty="0">
                <a:latin typeface="+mn-ea"/>
              </a:rPr>
              <a:t>2014</a:t>
            </a:r>
            <a:r>
              <a:rPr lang="ja-JP" altLang="ja-JP" sz="1100" dirty="0">
                <a:latin typeface="+mn-ea"/>
              </a:rPr>
              <a:t>年</a:t>
            </a:r>
            <a:r>
              <a:rPr lang="en-US" altLang="ja-JP" sz="1100" dirty="0">
                <a:latin typeface="+mn-ea"/>
              </a:rPr>
              <a:t>7</a:t>
            </a:r>
            <a:r>
              <a:rPr lang="ja-JP" altLang="ja-JP" sz="1100" dirty="0">
                <a:latin typeface="+mn-ea"/>
              </a:rPr>
              <a:t>月に設立されました。</a:t>
            </a:r>
            <a:endParaRPr lang="en-US" altLang="ja-JP" sz="1100" dirty="0">
              <a:latin typeface="+mn-ea"/>
            </a:endParaRPr>
          </a:p>
          <a:p>
            <a:r>
              <a:rPr lang="ja-JP" altLang="en-US" sz="1100" dirty="0" smtClean="0">
                <a:latin typeface="+mn-ea"/>
              </a:rPr>
              <a:t>キャリア</a:t>
            </a:r>
            <a:r>
              <a:rPr lang="ja-JP" altLang="en-US" sz="1100" dirty="0">
                <a:latin typeface="+mn-ea"/>
              </a:rPr>
              <a:t>に関する研修・セミナー、個人や組織へのコンサルティング、キャリアコンサルタントの</a:t>
            </a:r>
            <a:r>
              <a:rPr lang="ja-JP" altLang="en-US" sz="1100" dirty="0" smtClean="0">
                <a:latin typeface="+mn-ea"/>
              </a:rPr>
              <a:t>養成・更新講習及びスキルアップセミナー等</a:t>
            </a:r>
            <a:r>
              <a:rPr lang="ja-JP" altLang="en-US" sz="1100" dirty="0">
                <a:latin typeface="+mn-ea"/>
              </a:rPr>
              <a:t>を行っております。</a:t>
            </a:r>
            <a:endParaRPr lang="en-US" altLang="ja-JP" sz="1100" dirty="0">
              <a:latin typeface="+mn-ea"/>
            </a:endParaRPr>
          </a:p>
          <a:p>
            <a:endParaRPr lang="en-US" altLang="ja-JP" sz="1100" b="1" dirty="0">
              <a:latin typeface="+mn-ea"/>
            </a:endParaRPr>
          </a:p>
          <a:p>
            <a:r>
              <a:rPr lang="en-US" altLang="ja-JP" sz="1100" b="1" dirty="0">
                <a:latin typeface="+mn-ea"/>
              </a:rPr>
              <a:t>【</a:t>
            </a:r>
            <a:r>
              <a:rPr lang="ja-JP" altLang="en-US" sz="1100" b="1" dirty="0">
                <a:latin typeface="+mn-ea"/>
              </a:rPr>
              <a:t>活動領域</a:t>
            </a:r>
            <a:r>
              <a:rPr lang="en-US" altLang="ja-JP" sz="1100" b="1" dirty="0">
                <a:latin typeface="+mn-ea"/>
              </a:rPr>
              <a:t>】</a:t>
            </a:r>
            <a:endParaRPr lang="ja-JP" altLang="ja-JP" sz="1100" b="1" dirty="0">
              <a:latin typeface="+mn-ea"/>
            </a:endParaRPr>
          </a:p>
          <a:p>
            <a:r>
              <a:rPr lang="ja-JP" altLang="en-US" sz="1100" dirty="0">
                <a:latin typeface="+mn-ea"/>
              </a:rPr>
              <a:t>・企業への研修及びセミナーの実施、教育制度の設計等</a:t>
            </a:r>
            <a:endParaRPr lang="en-US" altLang="ja-JP" sz="1100" dirty="0">
              <a:latin typeface="+mn-ea"/>
            </a:endParaRPr>
          </a:p>
          <a:p>
            <a:r>
              <a:rPr lang="ja-JP" altLang="en-US" sz="1100" dirty="0">
                <a:latin typeface="+mn-ea"/>
              </a:rPr>
              <a:t>・教育機関への実践的講義の導入、職員向け研修の実施</a:t>
            </a:r>
            <a:endParaRPr lang="en-US" altLang="ja-JP" sz="1100" dirty="0">
              <a:latin typeface="+mn-ea"/>
            </a:endParaRPr>
          </a:p>
          <a:p>
            <a:r>
              <a:rPr lang="ja-JP" altLang="en-US" sz="1100" dirty="0">
                <a:latin typeface="+mn-ea"/>
              </a:rPr>
              <a:t>・在職者及び学生へのキャリアコンサルティング</a:t>
            </a:r>
            <a:endParaRPr lang="en-US" altLang="ja-JP" sz="1100" dirty="0">
              <a:latin typeface="+mn-ea"/>
            </a:endParaRPr>
          </a:p>
          <a:p>
            <a:r>
              <a:rPr lang="ja-JP" altLang="en-US" sz="1100" dirty="0">
                <a:latin typeface="+mn-ea"/>
              </a:rPr>
              <a:t>・キャリアコンサルタントの</a:t>
            </a:r>
            <a:r>
              <a:rPr lang="ja-JP" altLang="en-US" sz="1100" dirty="0" smtClean="0">
                <a:latin typeface="+mn-ea"/>
              </a:rPr>
              <a:t>養成</a:t>
            </a:r>
            <a:r>
              <a:rPr lang="ja-JP" altLang="en-US" sz="1100" dirty="0" smtClean="0">
                <a:latin typeface="+mn-ea"/>
              </a:rPr>
              <a:t>・更新講習及びスキルアップセミナー開催等</a:t>
            </a:r>
            <a:endParaRPr lang="en-US" altLang="ja-JP" sz="1100" dirty="0">
              <a:latin typeface="+mn-ea"/>
            </a:endParaRPr>
          </a:p>
          <a:p>
            <a:endParaRPr lang="en-US" altLang="ja-JP" sz="1100" dirty="0">
              <a:latin typeface="+mn-ea"/>
            </a:endParaRPr>
          </a:p>
          <a:p>
            <a:r>
              <a:rPr lang="en-US" altLang="ja-JP" sz="1100" b="1" dirty="0">
                <a:latin typeface="+mn-ea"/>
              </a:rPr>
              <a:t>【</a:t>
            </a:r>
            <a:r>
              <a:rPr lang="ja-JP" altLang="en-US" sz="1100" b="1" dirty="0">
                <a:latin typeface="+mn-ea"/>
              </a:rPr>
              <a:t>会員について</a:t>
            </a:r>
            <a:r>
              <a:rPr lang="en-US" altLang="ja-JP" sz="1100" b="1" dirty="0">
                <a:latin typeface="+mn-ea"/>
              </a:rPr>
              <a:t>】</a:t>
            </a:r>
          </a:p>
          <a:p>
            <a:r>
              <a:rPr lang="ja-JP" altLang="en-US" sz="1100" dirty="0">
                <a:latin typeface="+mn-ea"/>
              </a:rPr>
              <a:t>新潟県キャリアセンターでは会員（法人・個人）を募集しております。会員になりますと、下記更新講習及びセミナー等</a:t>
            </a:r>
            <a:r>
              <a:rPr lang="ja-JP" altLang="en-US" sz="1100" dirty="0" smtClean="0">
                <a:latin typeface="+mn-ea"/>
              </a:rPr>
              <a:t>へ会員</a:t>
            </a:r>
            <a:r>
              <a:rPr lang="ja-JP" altLang="en-US" sz="1100" dirty="0">
                <a:latin typeface="+mn-ea"/>
              </a:rPr>
              <a:t>割引や</a:t>
            </a:r>
            <a:r>
              <a:rPr lang="ja-JP" altLang="en-US" sz="1100" dirty="0" smtClean="0">
                <a:latin typeface="+mn-ea"/>
              </a:rPr>
              <a:t>無料で</a:t>
            </a:r>
            <a:r>
              <a:rPr lang="ja-JP" altLang="en-US" sz="1100" dirty="0">
                <a:latin typeface="+mn-ea"/>
              </a:rPr>
              <a:t>の</a:t>
            </a:r>
            <a:r>
              <a:rPr lang="ja-JP" altLang="en-US" sz="1100" dirty="0">
                <a:latin typeface="+mn-ea"/>
              </a:rPr>
              <a:t>受講ができます。</a:t>
            </a:r>
            <a:endParaRPr lang="en-US" altLang="ja-JP" sz="1100" dirty="0">
              <a:latin typeface="+mn-ea"/>
            </a:endParaRPr>
          </a:p>
          <a:p>
            <a:pPr algn="just"/>
            <a:r>
              <a:rPr lang="ja-JP" altLang="en-US" sz="1100" dirty="0">
                <a:latin typeface="+mn-ea"/>
              </a:rPr>
              <a:t>◆年会費：</a:t>
            </a:r>
            <a:r>
              <a:rPr lang="en-US" altLang="ja-JP" sz="1100" dirty="0">
                <a:latin typeface="+mn-ea"/>
              </a:rPr>
              <a:t>1</a:t>
            </a:r>
            <a:r>
              <a:rPr lang="ja-JP" altLang="en-US" sz="1100" dirty="0">
                <a:latin typeface="+mn-ea"/>
              </a:rPr>
              <a:t>口　</a:t>
            </a:r>
            <a:r>
              <a:rPr lang="en-US" altLang="ja-JP" sz="1100" dirty="0">
                <a:latin typeface="+mn-ea"/>
              </a:rPr>
              <a:t>10,000</a:t>
            </a:r>
            <a:r>
              <a:rPr lang="ja-JP" altLang="en-US" sz="1100" dirty="0">
                <a:latin typeface="+mn-ea"/>
              </a:rPr>
              <a:t>円（税込）</a:t>
            </a:r>
            <a:endParaRPr lang="en-US" altLang="ja-JP" sz="1100" u="sng" dirty="0">
              <a:latin typeface="+mn-ea"/>
            </a:endParaRPr>
          </a:p>
          <a:p>
            <a:r>
              <a:rPr lang="ja-JP" altLang="en-US" sz="1100" dirty="0"/>
              <a:t>◆</a:t>
            </a:r>
            <a:r>
              <a:rPr lang="ja-JP" altLang="ja-JP" sz="1100" dirty="0"/>
              <a:t>申込方法：会員申込書</a:t>
            </a:r>
            <a:r>
              <a:rPr lang="ja-JP" altLang="en-US" sz="1100" dirty="0"/>
              <a:t>（ホームページ又は事務局）</a:t>
            </a:r>
            <a:r>
              <a:rPr lang="ja-JP" altLang="ja-JP" sz="1100" dirty="0"/>
              <a:t>を</a:t>
            </a:r>
            <a:r>
              <a:rPr lang="ja-JP" altLang="en-US" sz="1100" dirty="0"/>
              <a:t>メールまたは郵送にて添付</a:t>
            </a:r>
            <a:r>
              <a:rPr lang="ja-JP" altLang="ja-JP" sz="1100" dirty="0"/>
              <a:t>いただき、年会費の振込を</a:t>
            </a:r>
            <a:endParaRPr lang="en-US" altLang="ja-JP" sz="1100" dirty="0"/>
          </a:p>
          <a:p>
            <a:r>
              <a:rPr lang="ja-JP" altLang="en-US" sz="1100" dirty="0"/>
              <a:t>　 </a:t>
            </a:r>
            <a:r>
              <a:rPr lang="ja-JP" altLang="ja-JP" sz="1100" dirty="0"/>
              <a:t>お願いいたします。</a:t>
            </a:r>
            <a:r>
              <a:rPr lang="en-US" altLang="ja-JP" sz="1100" dirty="0"/>
              <a:t> </a:t>
            </a:r>
            <a:r>
              <a:rPr lang="ja-JP" altLang="en-US" sz="1100" dirty="0"/>
              <a:t>　　　　</a:t>
            </a:r>
            <a:endParaRPr lang="en-US" altLang="ja-JP" sz="1100" dirty="0"/>
          </a:p>
          <a:p>
            <a:r>
              <a:rPr lang="ja-JP" altLang="en-US" sz="1100" dirty="0"/>
              <a:t>◆</a:t>
            </a:r>
            <a:r>
              <a:rPr lang="ja-JP" altLang="ja-JP" sz="1100" dirty="0"/>
              <a:t>振込先：</a:t>
            </a:r>
            <a:r>
              <a:rPr lang="ja-JP" altLang="ja-JP" sz="1100" dirty="0" smtClean="0"/>
              <a:t>第四</a:t>
            </a:r>
            <a:r>
              <a:rPr lang="ja-JP" altLang="en-US" sz="1100" dirty="0" smtClean="0"/>
              <a:t>北越</a:t>
            </a:r>
            <a:r>
              <a:rPr lang="ja-JP" altLang="ja-JP" sz="1100" dirty="0" smtClean="0"/>
              <a:t>銀行</a:t>
            </a:r>
            <a:r>
              <a:rPr lang="ja-JP" altLang="ja-JP" sz="1100" dirty="0"/>
              <a:t>　新潟駅前支店　普通口座　２１４６３８７</a:t>
            </a:r>
            <a:endParaRPr lang="ja-JP" altLang="en-US" sz="1100" dirty="0"/>
          </a:p>
          <a:p>
            <a:r>
              <a:rPr lang="ja-JP" altLang="en-US" sz="1100" dirty="0"/>
              <a:t>　　　　　　　新潟県</a:t>
            </a:r>
            <a:r>
              <a:rPr lang="ja-JP" altLang="ja-JP" sz="1100" dirty="0" smtClean="0"/>
              <a:t>キャリアセンター</a:t>
            </a:r>
            <a:r>
              <a:rPr lang="ja-JP" altLang="en-US" sz="1100" dirty="0" smtClean="0"/>
              <a:t>　　</a:t>
            </a:r>
            <a:r>
              <a:rPr lang="ja-JP" altLang="ja-JP" sz="1100" dirty="0" smtClean="0"/>
              <a:t>センター</a:t>
            </a:r>
            <a:r>
              <a:rPr lang="ja-JP" altLang="ja-JP" sz="1100" dirty="0"/>
              <a:t>長　</a:t>
            </a:r>
            <a:r>
              <a:rPr lang="ja-JP" altLang="en-US" sz="1100" dirty="0" smtClean="0"/>
              <a:t>澁川直弘</a:t>
            </a:r>
            <a:endParaRPr lang="ja-JP" altLang="en-US" sz="1100" dirty="0"/>
          </a:p>
          <a:p>
            <a:endParaRPr lang="en-US" altLang="ja-JP" sz="1100" dirty="0"/>
          </a:p>
          <a:p>
            <a:r>
              <a:rPr lang="en-US" altLang="ja-JP" sz="1100" b="1" dirty="0"/>
              <a:t>【</a:t>
            </a:r>
            <a:r>
              <a:rPr lang="ja-JP" altLang="en-US" sz="1100" b="1" dirty="0"/>
              <a:t>スキルアップセミナー年間スケジュール</a:t>
            </a:r>
            <a:r>
              <a:rPr lang="en-US" altLang="ja-JP" sz="1100" b="1" dirty="0"/>
              <a:t>】</a:t>
            </a:r>
          </a:p>
        </p:txBody>
      </p:sp>
      <p:grpSp>
        <p:nvGrpSpPr>
          <p:cNvPr id="14" name="グループ化 13"/>
          <p:cNvGrpSpPr/>
          <p:nvPr/>
        </p:nvGrpSpPr>
        <p:grpSpPr>
          <a:xfrm>
            <a:off x="213353" y="6475293"/>
            <a:ext cx="6677180" cy="2534456"/>
            <a:chOff x="263318" y="4579232"/>
            <a:chExt cx="6677180" cy="2534456"/>
          </a:xfrm>
        </p:grpSpPr>
        <p:sp>
          <p:nvSpPr>
            <p:cNvPr id="2" name="テキスト ボックス 1"/>
            <p:cNvSpPr txBox="1"/>
            <p:nvPr/>
          </p:nvSpPr>
          <p:spPr>
            <a:xfrm>
              <a:off x="305497" y="4824028"/>
              <a:ext cx="6635001" cy="1469633"/>
            </a:xfrm>
            <a:prstGeom prst="rect">
              <a:avLst/>
            </a:prstGeom>
            <a:solidFill>
              <a:schemeClr val="bg1"/>
            </a:solidFill>
            <a:ln w="9525">
              <a:solidFill>
                <a:schemeClr val="tx1"/>
              </a:solidFill>
            </a:ln>
          </p:spPr>
          <p:txBody>
            <a:bodyPr wrap="square" rtlCol="0">
              <a:spAutoFit/>
            </a:bodyPr>
            <a:lstStyle/>
            <a:p>
              <a:endParaRPr lang="en-US" altLang="ja-JP" sz="300" dirty="0">
                <a:latin typeface="+mj-ea"/>
                <a:ea typeface="+mj-ea"/>
              </a:endParaRPr>
            </a:p>
            <a:p>
              <a:pPr fontAlgn="base"/>
              <a:r>
                <a:rPr lang="en-US" altLang="ja-JP" sz="1100" dirty="0"/>
                <a:t>【</a:t>
              </a:r>
              <a:r>
                <a:rPr lang="ja-JP" altLang="en-US" sz="1100" dirty="0"/>
                <a:t>新潟県キャリアセンター会員の方</a:t>
              </a:r>
              <a:r>
                <a:rPr lang="en-US" altLang="ja-JP" sz="1100" dirty="0"/>
                <a:t>】</a:t>
              </a:r>
              <a:br>
                <a:rPr lang="en-US" altLang="ja-JP" sz="1100" dirty="0"/>
              </a:br>
              <a:r>
                <a:rPr lang="ja-JP" altLang="en-US" sz="1100" dirty="0"/>
                <a:t>会員の方（お申込み、年会費のお振込みがお済の方）には、下記よりお申し込みください。</a:t>
              </a:r>
              <a:br>
                <a:rPr lang="ja-JP" altLang="en-US" sz="1100" dirty="0"/>
              </a:br>
              <a:r>
                <a:rPr lang="en-US" altLang="ja-JP" sz="1100" dirty="0"/>
                <a:t>https://</a:t>
              </a:r>
              <a:r>
                <a:rPr lang="en-US" altLang="ja-JP" sz="1100" dirty="0" err="1"/>
                <a:t>ws.formzu.net</a:t>
              </a:r>
              <a:r>
                <a:rPr lang="en-US" altLang="ja-JP" sz="1100" dirty="0"/>
                <a:t>/</a:t>
              </a:r>
              <a:r>
                <a:rPr lang="en-US" altLang="ja-JP" sz="1100" dirty="0" err="1"/>
                <a:t>fgen</a:t>
              </a:r>
              <a:r>
                <a:rPr lang="en-US" altLang="ja-JP" sz="1100" dirty="0"/>
                <a:t>/S27818959/</a:t>
              </a:r>
            </a:p>
            <a:p>
              <a:pPr fontAlgn="base"/>
              <a:r>
                <a:rPr lang="ja-JP" altLang="en-US" sz="1100" dirty="0"/>
                <a:t/>
              </a:r>
              <a:br>
                <a:rPr lang="ja-JP" altLang="en-US" sz="1100" dirty="0"/>
              </a:br>
              <a:r>
                <a:rPr lang="ja-JP" altLang="en-US" sz="1050" dirty="0"/>
                <a:t> </a:t>
              </a:r>
              <a:r>
                <a:rPr lang="en-US" altLang="ja-JP" sz="1050" dirty="0"/>
                <a:t>【</a:t>
              </a:r>
              <a:r>
                <a:rPr lang="ja-JP" altLang="en-US" sz="1050" dirty="0"/>
                <a:t>会員以外の方</a:t>
              </a:r>
              <a:r>
                <a:rPr lang="en-US" altLang="ja-JP" sz="1050" dirty="0"/>
                <a:t>】※</a:t>
              </a:r>
              <a:r>
                <a:rPr lang="ja-JP" altLang="en-US" sz="1050" dirty="0"/>
                <a:t>会員に入会せずセミナーに参加する場合</a:t>
              </a:r>
              <a:br>
                <a:rPr lang="ja-JP" altLang="en-US" sz="1050" dirty="0"/>
              </a:br>
              <a:r>
                <a:rPr lang="ja-JP" altLang="en-US" sz="1050" dirty="0"/>
                <a:t>下記ページの一般申込よりお申込みください。</a:t>
              </a:r>
              <a:br>
                <a:rPr lang="ja-JP" altLang="en-US" sz="1050" dirty="0"/>
              </a:br>
              <a:r>
                <a:rPr lang="en-US" altLang="ja-JP" sz="1050" dirty="0"/>
                <a:t>http://</a:t>
              </a:r>
              <a:r>
                <a:rPr lang="en-US" altLang="ja-JP" sz="1050" dirty="0" err="1"/>
                <a:t>www.js-career.jp</a:t>
              </a:r>
              <a:r>
                <a:rPr lang="en-US" altLang="ja-JP" sz="1050" dirty="0"/>
                <a:t>/career-cross/</a:t>
              </a:r>
            </a:p>
            <a:p>
              <a:r>
                <a:rPr lang="ja-JP" altLang="en-US" sz="800" dirty="0"/>
                <a:t/>
              </a:r>
              <a:br>
                <a:rPr lang="ja-JP" altLang="en-US" sz="800" dirty="0"/>
              </a:br>
              <a:endParaRPr lang="en-US" altLang="ja-JP" sz="300" dirty="0">
                <a:latin typeface="+mj-ea"/>
                <a:ea typeface="+mj-ea"/>
              </a:endParaRPr>
            </a:p>
          </p:txBody>
        </p:sp>
        <p:sp>
          <p:nvSpPr>
            <p:cNvPr id="16" name="テキスト ボックス 15"/>
            <p:cNvSpPr txBox="1"/>
            <p:nvPr/>
          </p:nvSpPr>
          <p:spPr>
            <a:xfrm>
              <a:off x="301108" y="6298080"/>
              <a:ext cx="6635001" cy="815608"/>
            </a:xfrm>
            <a:prstGeom prst="rect">
              <a:avLst/>
            </a:prstGeom>
            <a:solidFill>
              <a:schemeClr val="bg1"/>
            </a:solidFill>
            <a:ln w="9525">
              <a:solidFill>
                <a:schemeClr val="tx1"/>
              </a:solidFill>
            </a:ln>
          </p:spPr>
          <p:txBody>
            <a:bodyPr wrap="square" rtlCol="0">
              <a:spAutoFit/>
            </a:bodyPr>
            <a:lstStyle/>
            <a:p>
              <a:r>
                <a:rPr lang="ja-JP" altLang="en-US" sz="1400" dirty="0">
                  <a:latin typeface="+mj-ea"/>
                  <a:ea typeface="+mj-ea"/>
                </a:rPr>
                <a:t>新潟県キャリアセンター　　　</a:t>
              </a:r>
              <a:endParaRPr lang="en-US" altLang="ja-JP" sz="1400" dirty="0">
                <a:latin typeface="+mj-ea"/>
                <a:ea typeface="+mj-ea"/>
              </a:endParaRPr>
            </a:p>
            <a:p>
              <a:r>
                <a:rPr lang="ja-JP" altLang="en-US" sz="1100" dirty="0">
                  <a:latin typeface="+mj-ea"/>
                  <a:ea typeface="+mj-ea"/>
                </a:rPr>
                <a:t>〒</a:t>
              </a:r>
              <a:r>
                <a:rPr lang="en-US" altLang="ja-JP" sz="1100" dirty="0">
                  <a:latin typeface="+mn-ea"/>
                </a:rPr>
                <a:t>950-0901</a:t>
              </a:r>
              <a:r>
                <a:rPr lang="ja-JP" altLang="en-US" sz="1100" dirty="0">
                  <a:latin typeface="+mn-ea"/>
                </a:rPr>
                <a:t>　新潟県新潟市中央区弁天</a:t>
              </a:r>
              <a:r>
                <a:rPr lang="en-US" altLang="ja-JP" sz="1100" dirty="0">
                  <a:latin typeface="+mn-ea"/>
                </a:rPr>
                <a:t>3-1-19</a:t>
              </a:r>
              <a:r>
                <a:rPr lang="ja-JP" altLang="en-US" sz="1100" dirty="0">
                  <a:latin typeface="+mn-ea"/>
                </a:rPr>
                <a:t>　</a:t>
              </a:r>
              <a:endParaRPr lang="en-US" altLang="zh-TW" sz="1100" dirty="0">
                <a:latin typeface="+mn-ea"/>
              </a:endParaRPr>
            </a:p>
            <a:p>
              <a:r>
                <a:rPr lang="en-US" altLang="zh-TW" sz="1100" dirty="0">
                  <a:latin typeface="ＭＳ Ｐゴシック" panose="020B0600070205080204" pitchFamily="50" charset="-128"/>
                  <a:ea typeface="ＭＳ Ｐゴシック" panose="020B0600070205080204" pitchFamily="50" charset="-128"/>
                </a:rPr>
                <a:t>TEL</a:t>
              </a:r>
              <a:r>
                <a:rPr lang="ja-JP" altLang="en-US" sz="1100" dirty="0">
                  <a:latin typeface="ＭＳ Ｐゴシック" panose="020B0600070205080204" pitchFamily="50" charset="-128"/>
                  <a:ea typeface="ＭＳ Ｐゴシック" panose="020B0600070205080204" pitchFamily="50" charset="-128"/>
                </a:rPr>
                <a:t>：</a:t>
              </a:r>
              <a:r>
                <a:rPr lang="en-US" altLang="zh-TW" sz="1100" dirty="0">
                  <a:latin typeface="ＭＳ ゴシック" panose="020B0609070205080204" pitchFamily="49" charset="-128"/>
                  <a:ea typeface="ＭＳ ゴシック" panose="020B0609070205080204" pitchFamily="49" charset="-128"/>
                </a:rPr>
                <a:t>025-247-63</a:t>
              </a:r>
              <a:r>
                <a:rPr lang="en-US" altLang="ja-JP" sz="1100" dirty="0">
                  <a:latin typeface="ＭＳ ゴシック" panose="020B0609070205080204" pitchFamily="49" charset="-128"/>
                  <a:ea typeface="ＭＳ ゴシック" panose="020B0609070205080204" pitchFamily="49" charset="-128"/>
                </a:rPr>
                <a:t>11</a:t>
              </a:r>
              <a:r>
                <a:rPr lang="zh-TW" altLang="en-US" sz="1100" dirty="0">
                  <a:latin typeface="+mj-ea"/>
                  <a:ea typeface="+mj-ea"/>
                </a:rPr>
                <a:t>　</a:t>
              </a:r>
              <a:r>
                <a:rPr lang="en-US" altLang="zh-TW" sz="1100" dirty="0">
                  <a:latin typeface="ＭＳ Ｐゴシック" panose="020B0600070205080204" pitchFamily="50" charset="-128"/>
                  <a:ea typeface="ＭＳ Ｐゴシック" panose="020B0600070205080204" pitchFamily="50" charset="-128"/>
                </a:rPr>
                <a:t>FAX</a:t>
              </a:r>
              <a:r>
                <a:rPr lang="ja-JP" altLang="en-US" sz="1100" dirty="0">
                  <a:latin typeface="+mj-ea"/>
                  <a:ea typeface="+mj-ea"/>
                </a:rPr>
                <a:t>：</a:t>
              </a:r>
              <a:r>
                <a:rPr lang="en-US" altLang="zh-TW" sz="1100" dirty="0">
                  <a:latin typeface="ＭＳ ゴシック" panose="020B0609070205080204" pitchFamily="49" charset="-128"/>
                  <a:ea typeface="ＭＳ ゴシック" panose="020B0609070205080204" pitchFamily="49" charset="-128"/>
                </a:rPr>
                <a:t>025-</a:t>
              </a:r>
              <a:r>
                <a:rPr lang="en-US" altLang="ja-JP" sz="1100" dirty="0">
                  <a:latin typeface="ＭＳ ゴシック" panose="020B0609070205080204" pitchFamily="49" charset="-128"/>
                  <a:ea typeface="ＭＳ ゴシック" panose="020B0609070205080204" pitchFamily="49" charset="-128"/>
                </a:rPr>
                <a:t>282-7650</a:t>
              </a:r>
              <a:r>
                <a:rPr lang="ja-JP" altLang="en-US" sz="1100" dirty="0">
                  <a:latin typeface="+mj-ea"/>
                  <a:ea typeface="+mj-ea"/>
                </a:rPr>
                <a:t>　　</a:t>
              </a:r>
              <a:r>
                <a:rPr lang="en-US" altLang="ja-JP" sz="1100" dirty="0">
                  <a:latin typeface="+mj-ea"/>
                  <a:ea typeface="+mj-ea"/>
                </a:rPr>
                <a:t>Mail</a:t>
              </a:r>
              <a:r>
                <a:rPr lang="ja-JP" altLang="en-US" sz="1100" dirty="0">
                  <a:latin typeface="+mj-ea"/>
                  <a:ea typeface="+mj-ea"/>
                </a:rPr>
                <a:t>：</a:t>
              </a:r>
              <a:r>
                <a:rPr lang="en-US" altLang="ja-JP" sz="1100" dirty="0">
                  <a:latin typeface="+mj-ea"/>
                  <a:ea typeface="+mj-ea"/>
                </a:rPr>
                <a:t>info@niigata-career.jp   </a:t>
              </a:r>
              <a:r>
                <a:rPr lang="ja-JP" altLang="en-US" sz="1100" dirty="0">
                  <a:latin typeface="+mj-ea"/>
                  <a:ea typeface="+mj-ea"/>
                </a:rPr>
                <a:t>ＨＰ：</a:t>
              </a:r>
              <a:r>
                <a:rPr lang="en-US" altLang="ja-JP" sz="1100" dirty="0">
                  <a:latin typeface="+mj-ea"/>
                  <a:ea typeface="+mj-ea"/>
                </a:rPr>
                <a:t>https://www.niigata-career.jp/</a:t>
              </a:r>
              <a:r>
                <a:rPr lang="ja-JP" altLang="en-US" sz="1100" dirty="0">
                  <a:latin typeface="+mj-ea"/>
                  <a:ea typeface="+mj-ea"/>
                </a:rPr>
                <a:t>担当</a:t>
              </a:r>
              <a:r>
                <a:rPr lang="ja-JP" altLang="en-US" sz="1100" dirty="0" smtClean="0">
                  <a:latin typeface="+mj-ea"/>
                  <a:ea typeface="+mj-ea"/>
                </a:rPr>
                <a:t>：</a:t>
              </a:r>
              <a:r>
                <a:rPr lang="ja-JP" altLang="en-US" sz="1100" dirty="0" smtClean="0">
                  <a:latin typeface="+mj-ea"/>
                  <a:ea typeface="+mj-ea"/>
                </a:rPr>
                <a:t>澁川</a:t>
              </a:r>
              <a:endParaRPr lang="en-US" altLang="zh-TW" sz="1100" dirty="0">
                <a:latin typeface="+mj-ea"/>
                <a:ea typeface="+mj-ea"/>
              </a:endParaRPr>
            </a:p>
          </p:txBody>
        </p:sp>
        <p:sp>
          <p:nvSpPr>
            <p:cNvPr id="22" name="角丸四角形 21"/>
            <p:cNvSpPr/>
            <p:nvPr/>
          </p:nvSpPr>
          <p:spPr>
            <a:xfrm>
              <a:off x="263318" y="6106979"/>
              <a:ext cx="1667272" cy="246530"/>
            </a:xfrm>
            <a:prstGeom prst="roundRect">
              <a:avLst/>
            </a:prstGeom>
            <a:solidFill>
              <a:srgbClr val="00CC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200" b="1" dirty="0">
                  <a:latin typeface="+mn-ea"/>
                </a:rPr>
                <a:t>お申込み・お問合せ先</a:t>
              </a:r>
            </a:p>
          </p:txBody>
        </p:sp>
        <p:sp>
          <p:nvSpPr>
            <p:cNvPr id="23" name="角丸四角形 22"/>
            <p:cNvSpPr/>
            <p:nvPr/>
          </p:nvSpPr>
          <p:spPr>
            <a:xfrm>
              <a:off x="288840" y="4579232"/>
              <a:ext cx="1667273" cy="253270"/>
            </a:xfrm>
            <a:prstGeom prst="roundRect">
              <a:avLst/>
            </a:prstGeom>
            <a:solidFill>
              <a:srgbClr val="00CC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200" b="1" dirty="0">
                  <a:latin typeface="+mn-ea"/>
                </a:rPr>
                <a:t>セミナーお申込み方法</a:t>
              </a:r>
            </a:p>
          </p:txBody>
        </p:sp>
      </p:grpSp>
      <p:graphicFrame>
        <p:nvGraphicFramePr>
          <p:cNvPr id="11" name="表 10"/>
          <p:cNvGraphicFramePr>
            <a:graphicFrameLocks noGrp="1"/>
          </p:cNvGraphicFramePr>
          <p:nvPr>
            <p:extLst>
              <p:ext uri="{D42A27DB-BD31-4B8C-83A1-F6EECF244321}">
                <p14:modId xmlns:p14="http://schemas.microsoft.com/office/powerpoint/2010/main" val="2076141005"/>
              </p:ext>
            </p:extLst>
          </p:nvPr>
        </p:nvGraphicFramePr>
        <p:xfrm>
          <a:off x="318690" y="4192150"/>
          <a:ext cx="6607589" cy="1856666"/>
        </p:xfrm>
        <a:graphic>
          <a:graphicData uri="http://schemas.openxmlformats.org/drawingml/2006/table">
            <a:tbl>
              <a:tblPr firstRow="1" bandRow="1">
                <a:tableStyleId>{5C22544A-7EE6-4342-B048-85BDC9FD1C3A}</a:tableStyleId>
              </a:tblPr>
              <a:tblGrid>
                <a:gridCol w="666546">
                  <a:extLst>
                    <a:ext uri="{9D8B030D-6E8A-4147-A177-3AD203B41FA5}">
                      <a16:colId xmlns:a16="http://schemas.microsoft.com/office/drawing/2014/main" xmlns="" val="3519347770"/>
                    </a:ext>
                  </a:extLst>
                </a:gridCol>
                <a:gridCol w="1463086">
                  <a:extLst>
                    <a:ext uri="{9D8B030D-6E8A-4147-A177-3AD203B41FA5}">
                      <a16:colId xmlns:a16="http://schemas.microsoft.com/office/drawing/2014/main" xmlns="" val="20000"/>
                    </a:ext>
                  </a:extLst>
                </a:gridCol>
                <a:gridCol w="3312368">
                  <a:extLst>
                    <a:ext uri="{9D8B030D-6E8A-4147-A177-3AD203B41FA5}">
                      <a16:colId xmlns:a16="http://schemas.microsoft.com/office/drawing/2014/main" xmlns="" val="20001"/>
                    </a:ext>
                  </a:extLst>
                </a:gridCol>
                <a:gridCol w="1165589">
                  <a:extLst>
                    <a:ext uri="{9D8B030D-6E8A-4147-A177-3AD203B41FA5}">
                      <a16:colId xmlns:a16="http://schemas.microsoft.com/office/drawing/2014/main" xmlns="" val="20002"/>
                    </a:ext>
                  </a:extLst>
                </a:gridCol>
              </a:tblGrid>
              <a:tr h="155444">
                <a:tc>
                  <a:txBody>
                    <a:bodyPr/>
                    <a:lstStyle/>
                    <a:p>
                      <a:pPr algn="ctr"/>
                      <a:r>
                        <a:rPr kumimoji="1" lang="ja-JP" altLang="en-US" sz="1050" b="0" strike="noStrike" dirty="0">
                          <a:solidFill>
                            <a:schemeClr val="tx1"/>
                          </a:solidFill>
                          <a:latin typeface="+mj-ea"/>
                          <a:ea typeface="+mj-ea"/>
                        </a:rPr>
                        <a:t>開催地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strike="noStrike" dirty="0">
                          <a:solidFill>
                            <a:schemeClr val="tx1"/>
                          </a:solidFill>
                          <a:latin typeface="+mj-ea"/>
                          <a:ea typeface="+mj-ea"/>
                        </a:rPr>
                        <a:t>開催日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strike="noStrike" dirty="0">
                          <a:solidFill>
                            <a:schemeClr val="tx1"/>
                          </a:solidFill>
                          <a:latin typeface="+mj-ea"/>
                          <a:ea typeface="+mj-ea"/>
                        </a:rPr>
                        <a:t>講習名</a:t>
                      </a:r>
                      <a:endParaRPr kumimoji="1" lang="en-US" altLang="ja-JP" sz="1050" b="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strike="noStrike" dirty="0">
                          <a:solidFill>
                            <a:schemeClr val="tx1"/>
                          </a:solidFill>
                          <a:latin typeface="+mj-ea"/>
                          <a:ea typeface="+mj-ea"/>
                        </a:rPr>
                        <a:t>会場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45362942"/>
                  </a:ext>
                </a:extLst>
              </a:tr>
              <a:tr h="524694">
                <a:tc rowSpan="4">
                  <a:txBody>
                    <a:bodyPr/>
                    <a:lstStyle/>
                    <a:p>
                      <a:pPr algn="ctr"/>
                      <a:r>
                        <a:rPr kumimoji="1" lang="ja-JP" altLang="en-US" sz="1200" b="0" strike="noStrike" dirty="0" smtClean="0">
                          <a:solidFill>
                            <a:schemeClr val="tx1"/>
                          </a:solidFill>
                          <a:latin typeface="+mj-ea"/>
                          <a:ea typeface="+mj-ea"/>
                        </a:rPr>
                        <a:t>新潟</a:t>
                      </a:r>
                      <a:endParaRPr kumimoji="1" lang="en-US" altLang="ja-JP" sz="1200" b="0" strike="noStrike" dirty="0" smtClean="0">
                        <a:solidFill>
                          <a:schemeClr val="tx1"/>
                        </a:solidFill>
                        <a:latin typeface="+mj-ea"/>
                        <a:ea typeface="+mj-ea"/>
                      </a:endParaRPr>
                    </a:p>
                    <a:p>
                      <a:pPr algn="ctr"/>
                      <a:r>
                        <a:rPr kumimoji="1" lang="ja-JP" altLang="en-US" sz="1200" b="0" strike="noStrike" dirty="0" smtClean="0">
                          <a:solidFill>
                            <a:schemeClr val="tx1"/>
                          </a:solidFill>
                          <a:latin typeface="+mj-ea"/>
                          <a:ea typeface="+mj-ea"/>
                        </a:rPr>
                        <a:t>金沢</a:t>
                      </a:r>
                      <a:endParaRPr kumimoji="1" lang="ja-JP" altLang="en-US" sz="1200" b="0" strike="noStrike" dirty="0">
                        <a:solidFill>
                          <a:schemeClr val="tx1"/>
                        </a:solidFill>
                        <a:latin typeface="+mj-ea"/>
                        <a:ea typeface="+mj-ea"/>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b="0" strike="noStrike" dirty="0" smtClean="0">
                          <a:solidFill>
                            <a:schemeClr val="tx1"/>
                          </a:solidFill>
                          <a:latin typeface="+mj-ea"/>
                          <a:ea typeface="+mj-ea"/>
                        </a:rPr>
                        <a:t>2023</a:t>
                      </a:r>
                      <a:r>
                        <a:rPr kumimoji="1" lang="ja-JP" altLang="en-US" sz="1050" b="0" strike="noStrike" dirty="0" smtClean="0">
                          <a:solidFill>
                            <a:schemeClr val="tx1"/>
                          </a:solidFill>
                          <a:latin typeface="+mj-ea"/>
                          <a:ea typeface="+mj-ea"/>
                        </a:rPr>
                        <a:t>年</a:t>
                      </a:r>
                      <a:r>
                        <a:rPr kumimoji="1" lang="en-US" altLang="ja-JP" sz="1050" b="0" strike="noStrike" dirty="0" smtClean="0">
                          <a:solidFill>
                            <a:schemeClr val="tx1"/>
                          </a:solidFill>
                          <a:latin typeface="+mj-ea"/>
                          <a:ea typeface="+mj-ea"/>
                        </a:rPr>
                        <a:t>6</a:t>
                      </a:r>
                      <a:r>
                        <a:rPr kumimoji="1" lang="ja-JP" altLang="en-US" sz="1050" b="0" strike="noStrike" dirty="0" smtClean="0">
                          <a:solidFill>
                            <a:schemeClr val="tx1"/>
                          </a:solidFill>
                          <a:latin typeface="+mj-ea"/>
                          <a:ea typeface="+mj-ea"/>
                        </a:rPr>
                        <a:t>月</a:t>
                      </a:r>
                      <a:r>
                        <a:rPr kumimoji="1" lang="en-US" altLang="ja-JP" sz="1050" b="0" strike="noStrike" dirty="0" smtClean="0">
                          <a:solidFill>
                            <a:schemeClr val="tx1"/>
                          </a:solidFill>
                          <a:latin typeface="+mj-ea"/>
                          <a:ea typeface="+mj-ea"/>
                        </a:rPr>
                        <a:t>28</a:t>
                      </a:r>
                      <a:r>
                        <a:rPr kumimoji="1" lang="ja-JP" altLang="en-US" sz="1050" b="0" strike="noStrike" dirty="0" smtClean="0">
                          <a:solidFill>
                            <a:schemeClr val="tx1"/>
                          </a:solidFill>
                          <a:latin typeface="+mj-ea"/>
                          <a:ea typeface="+mj-ea"/>
                        </a:rPr>
                        <a:t>日（水）</a:t>
                      </a:r>
                      <a:endParaRPr kumimoji="1" lang="ja-JP" altLang="en-US" sz="1050" b="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base"/>
                      <a:r>
                        <a:rPr kumimoji="1" lang="ja-JP" altLang="en-US" sz="1050" b="0" i="0" u="none" strike="noStrike" kern="1200" dirty="0" smtClean="0">
                          <a:solidFill>
                            <a:schemeClr val="dk1"/>
                          </a:solidFill>
                          <a:effectLst/>
                          <a:latin typeface="+mn-lt"/>
                          <a:ea typeface="+mn-ea"/>
                          <a:cs typeface="+mn-cs"/>
                        </a:rPr>
                        <a:t>宮城まり子先生と学ぶ、自己理解と気づきを深めるキャリアのアプローチ法</a:t>
                      </a:r>
                      <a:endParaRPr kumimoji="1" lang="ja-JP" altLang="en-US" sz="1050" b="0" i="0" u="none" strike="noStrike"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kumimoji="1" lang="ja-JP" altLang="en-US" sz="1050" b="0" strike="noStrike" dirty="0" smtClean="0">
                          <a:solidFill>
                            <a:schemeClr val="tx1"/>
                          </a:solidFill>
                          <a:latin typeface="+mj-ea"/>
                          <a:ea typeface="+mj-ea"/>
                        </a:rPr>
                        <a:t>オンライン（</a:t>
                      </a:r>
                      <a:r>
                        <a:rPr kumimoji="1" lang="en-US" altLang="ja-JP" sz="1050" b="0" strike="noStrike" dirty="0" smtClean="0">
                          <a:solidFill>
                            <a:schemeClr val="tx1"/>
                          </a:solidFill>
                          <a:latin typeface="+mj-ea"/>
                          <a:ea typeface="+mj-ea"/>
                        </a:rPr>
                        <a:t>Zoom</a:t>
                      </a:r>
                      <a:r>
                        <a:rPr kumimoji="1" lang="ja-JP" altLang="en-US" sz="1050" b="0" strike="noStrike" dirty="0" smtClean="0">
                          <a:solidFill>
                            <a:schemeClr val="tx1"/>
                          </a:solidFill>
                          <a:latin typeface="+mj-ea"/>
                          <a:ea typeface="+mj-ea"/>
                        </a:rPr>
                        <a:t>）</a:t>
                      </a:r>
                      <a:endParaRPr kumimoji="1" lang="ja-JP" altLang="en-US" sz="1050" b="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8032">
                <a:tc vMerge="1">
                  <a:txBody>
                    <a:bodyPr/>
                    <a:lstStyle/>
                    <a:p>
                      <a:pPr algn="ct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strike="noStrike" dirty="0" smtClean="0">
                          <a:solidFill>
                            <a:schemeClr val="tx1"/>
                          </a:solidFill>
                          <a:latin typeface="+mj-ea"/>
                          <a:ea typeface="+mj-ea"/>
                        </a:rPr>
                        <a:t>2023</a:t>
                      </a:r>
                      <a:r>
                        <a:rPr kumimoji="1" lang="ja-JP" altLang="en-US" sz="1050" strike="noStrike" dirty="0" smtClean="0">
                          <a:solidFill>
                            <a:schemeClr val="tx1"/>
                          </a:solidFill>
                          <a:latin typeface="+mj-ea"/>
                          <a:ea typeface="+mj-ea"/>
                        </a:rPr>
                        <a:t>年</a:t>
                      </a:r>
                      <a:r>
                        <a:rPr kumimoji="1" lang="en-US" altLang="ja-JP" sz="1050" strike="noStrike" dirty="0" smtClean="0">
                          <a:solidFill>
                            <a:schemeClr val="tx1"/>
                          </a:solidFill>
                          <a:latin typeface="+mj-ea"/>
                          <a:ea typeface="+mj-ea"/>
                        </a:rPr>
                        <a:t>9</a:t>
                      </a:r>
                      <a:r>
                        <a:rPr kumimoji="1" lang="ja-JP" altLang="en-US" sz="1050" strike="noStrike" dirty="0" smtClean="0">
                          <a:solidFill>
                            <a:schemeClr val="tx1"/>
                          </a:solidFill>
                          <a:latin typeface="+mj-ea"/>
                          <a:ea typeface="+mj-ea"/>
                        </a:rPr>
                        <a:t>月</a:t>
                      </a: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i="0" kern="1200" dirty="0" smtClean="0">
                          <a:solidFill>
                            <a:schemeClr val="dk1"/>
                          </a:solidFill>
                          <a:effectLst/>
                          <a:latin typeface="+mn-lt"/>
                          <a:ea typeface="+mn-ea"/>
                          <a:cs typeface="+mn-cs"/>
                        </a:rPr>
                        <a:t>組織内における学び直し（リスキリング）の進め方</a:t>
                      </a:r>
                      <a:r>
                        <a:rPr kumimoji="1" lang="ja-JP" altLang="en-US" sz="2000" b="0" i="0" kern="1200" dirty="0" smtClean="0">
                          <a:solidFill>
                            <a:schemeClr val="dk1"/>
                          </a:solidFill>
                          <a:effectLst/>
                          <a:latin typeface="+mn-lt"/>
                          <a:ea typeface="+mn-ea"/>
                          <a:cs typeface="+mn-cs"/>
                        </a:rPr>
                        <a:t> </a:t>
                      </a:r>
                      <a:endParaRPr kumimoji="1" lang="en-US" altLang="ja-JP" sz="110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88032">
                <a:tc vMerge="1">
                  <a:txBody>
                    <a:bodyPr/>
                    <a:lstStyle/>
                    <a:p>
                      <a:pPr algn="ct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strike="noStrike" dirty="0" smtClean="0">
                          <a:solidFill>
                            <a:schemeClr val="tx1"/>
                          </a:solidFill>
                          <a:latin typeface="+mj-ea"/>
                          <a:ea typeface="+mj-ea"/>
                        </a:rPr>
                        <a:t>2023</a:t>
                      </a:r>
                      <a:r>
                        <a:rPr kumimoji="1" lang="ja-JP" altLang="en-US" sz="1050" strike="noStrike" dirty="0" smtClean="0">
                          <a:solidFill>
                            <a:schemeClr val="tx1"/>
                          </a:solidFill>
                          <a:latin typeface="+mj-ea"/>
                          <a:ea typeface="+mj-ea"/>
                        </a:rPr>
                        <a:t>年</a:t>
                      </a:r>
                      <a:r>
                        <a:rPr kumimoji="1" lang="en-US" altLang="ja-JP" sz="1050" strike="noStrike" dirty="0" smtClean="0">
                          <a:solidFill>
                            <a:schemeClr val="tx1"/>
                          </a:solidFill>
                          <a:latin typeface="+mj-ea"/>
                          <a:ea typeface="+mj-ea"/>
                        </a:rPr>
                        <a:t>12</a:t>
                      </a:r>
                      <a:r>
                        <a:rPr kumimoji="1" lang="ja-JP" altLang="en-US" sz="1050" strike="noStrike" dirty="0" smtClean="0">
                          <a:solidFill>
                            <a:schemeClr val="tx1"/>
                          </a:solidFill>
                          <a:latin typeface="+mj-ea"/>
                          <a:ea typeface="+mj-ea"/>
                        </a:rPr>
                        <a:t>月</a:t>
                      </a: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i="0" kern="1200" dirty="0" smtClean="0">
                          <a:solidFill>
                            <a:schemeClr val="dk1"/>
                          </a:solidFill>
                          <a:effectLst/>
                          <a:latin typeface="+mn-lt"/>
                          <a:ea typeface="+mn-ea"/>
                          <a:cs typeface="+mn-cs"/>
                        </a:rPr>
                        <a:t>クライエントを誘導するブラックナラティブ・アプローチ</a:t>
                      </a:r>
                      <a:r>
                        <a:rPr kumimoji="1" lang="ja-JP" altLang="en-US" sz="2000" b="0" i="0" kern="1200" dirty="0" smtClean="0">
                          <a:solidFill>
                            <a:schemeClr val="dk1"/>
                          </a:solidFill>
                          <a:effectLst/>
                          <a:latin typeface="+mn-lt"/>
                          <a:ea typeface="+mn-ea"/>
                          <a:cs typeface="+mn-cs"/>
                        </a:rPr>
                        <a:t> </a:t>
                      </a:r>
                      <a:endParaRPr kumimoji="1" lang="en-US" altLang="ja-JP" sz="110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43662979"/>
                  </a:ext>
                </a:extLst>
              </a:tr>
              <a:tr h="288032">
                <a:tc vMerge="1">
                  <a:txBody>
                    <a:bodyPr/>
                    <a:lstStyle/>
                    <a:p>
                      <a:pPr algn="ctr"/>
                      <a:endParaRPr kumimoji="1" lang="ja-JP" altLang="en-US" sz="1200" b="0" strike="noStrike" dirty="0">
                        <a:solidFill>
                          <a:schemeClr val="tx1"/>
                        </a:solidFill>
                        <a:latin typeface="+mj-ea"/>
                        <a:ea typeface="+mj-ea"/>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strike="noStrike" dirty="0" smtClean="0">
                          <a:solidFill>
                            <a:schemeClr val="tx1"/>
                          </a:solidFill>
                          <a:latin typeface="+mj-ea"/>
                          <a:ea typeface="+mj-ea"/>
                        </a:rPr>
                        <a:t>2024</a:t>
                      </a:r>
                      <a:r>
                        <a:rPr kumimoji="1" lang="ja-JP" altLang="en-US" sz="1050" strike="noStrike" dirty="0" smtClean="0">
                          <a:solidFill>
                            <a:schemeClr val="tx1"/>
                          </a:solidFill>
                          <a:latin typeface="+mj-ea"/>
                          <a:ea typeface="+mj-ea"/>
                        </a:rPr>
                        <a:t>年</a:t>
                      </a:r>
                      <a:r>
                        <a:rPr kumimoji="1" lang="en-US" altLang="ja-JP" sz="1050" strike="noStrike" dirty="0" smtClean="0">
                          <a:solidFill>
                            <a:schemeClr val="tx1"/>
                          </a:solidFill>
                          <a:latin typeface="+mj-ea"/>
                          <a:ea typeface="+mj-ea"/>
                        </a:rPr>
                        <a:t>3</a:t>
                      </a:r>
                      <a:r>
                        <a:rPr kumimoji="1" lang="ja-JP" altLang="en-US" sz="1050" strike="noStrike" dirty="0" smtClean="0">
                          <a:solidFill>
                            <a:schemeClr val="tx1"/>
                          </a:solidFill>
                          <a:latin typeface="+mj-ea"/>
                          <a:ea typeface="+mj-ea"/>
                        </a:rPr>
                        <a:t>月</a:t>
                      </a:r>
                      <a:endParaRPr kumimoji="1" lang="ja-JP" altLang="en-US"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strike="noStrike" dirty="0" smtClean="0">
                          <a:solidFill>
                            <a:schemeClr val="tx1"/>
                          </a:solidFill>
                          <a:latin typeface="+mj-ea"/>
                          <a:ea typeface="+mj-ea"/>
                        </a:rPr>
                        <a:t>未定</a:t>
                      </a:r>
                      <a:endParaRPr kumimoji="1" lang="en-US" altLang="ja-JP" sz="105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050" b="0" strike="noStrike"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テキスト ボックス 23"/>
          <p:cNvSpPr txBox="1"/>
          <p:nvPr/>
        </p:nvSpPr>
        <p:spPr>
          <a:xfrm>
            <a:off x="163810" y="9121554"/>
            <a:ext cx="6776267" cy="854080"/>
          </a:xfrm>
          <a:prstGeom prst="rect">
            <a:avLst/>
          </a:prstGeom>
          <a:noFill/>
        </p:spPr>
        <p:txBody>
          <a:bodyPr wrap="square" rtlCol="0">
            <a:spAutoFit/>
          </a:bodyPr>
          <a:lstStyle>
            <a:defPPr>
              <a:defRPr lang="ja-JP"/>
            </a:defPPr>
            <a:lvl1pPr marL="0" algn="l" defTabSz="987461" rtl="0" eaLnBrk="1" latinLnBrk="0" hangingPunct="1">
              <a:defRPr kumimoji="1" sz="1900" kern="1200">
                <a:solidFill>
                  <a:schemeClr val="tx1"/>
                </a:solidFill>
                <a:latin typeface="+mn-lt"/>
                <a:ea typeface="+mn-ea"/>
                <a:cs typeface="+mn-cs"/>
              </a:defRPr>
            </a:lvl1pPr>
            <a:lvl2pPr marL="493730" algn="l" defTabSz="987461" rtl="0" eaLnBrk="1" latinLnBrk="0" hangingPunct="1">
              <a:defRPr kumimoji="1" sz="1900" kern="1200">
                <a:solidFill>
                  <a:schemeClr val="tx1"/>
                </a:solidFill>
                <a:latin typeface="+mn-lt"/>
                <a:ea typeface="+mn-ea"/>
                <a:cs typeface="+mn-cs"/>
              </a:defRPr>
            </a:lvl2pPr>
            <a:lvl3pPr marL="987461" algn="l" defTabSz="987461" rtl="0" eaLnBrk="1" latinLnBrk="0" hangingPunct="1">
              <a:defRPr kumimoji="1" sz="1900" kern="1200">
                <a:solidFill>
                  <a:schemeClr val="tx1"/>
                </a:solidFill>
                <a:latin typeface="+mn-lt"/>
                <a:ea typeface="+mn-ea"/>
                <a:cs typeface="+mn-cs"/>
              </a:defRPr>
            </a:lvl3pPr>
            <a:lvl4pPr marL="1481191" algn="l" defTabSz="987461" rtl="0" eaLnBrk="1" latinLnBrk="0" hangingPunct="1">
              <a:defRPr kumimoji="1" sz="1900" kern="1200">
                <a:solidFill>
                  <a:schemeClr val="tx1"/>
                </a:solidFill>
                <a:latin typeface="+mn-lt"/>
                <a:ea typeface="+mn-ea"/>
                <a:cs typeface="+mn-cs"/>
              </a:defRPr>
            </a:lvl4pPr>
            <a:lvl5pPr marL="1974921" algn="l" defTabSz="987461" rtl="0" eaLnBrk="1" latinLnBrk="0" hangingPunct="1">
              <a:defRPr kumimoji="1" sz="1900" kern="1200">
                <a:solidFill>
                  <a:schemeClr val="tx1"/>
                </a:solidFill>
                <a:latin typeface="+mn-lt"/>
                <a:ea typeface="+mn-ea"/>
                <a:cs typeface="+mn-cs"/>
              </a:defRPr>
            </a:lvl5pPr>
            <a:lvl6pPr marL="2468651" algn="l" defTabSz="987461" rtl="0" eaLnBrk="1" latinLnBrk="0" hangingPunct="1">
              <a:defRPr kumimoji="1" sz="1900" kern="1200">
                <a:solidFill>
                  <a:schemeClr val="tx1"/>
                </a:solidFill>
                <a:latin typeface="+mn-lt"/>
                <a:ea typeface="+mn-ea"/>
                <a:cs typeface="+mn-cs"/>
              </a:defRPr>
            </a:lvl6pPr>
            <a:lvl7pPr marL="2962382" algn="l" defTabSz="987461" rtl="0" eaLnBrk="1" latinLnBrk="0" hangingPunct="1">
              <a:defRPr kumimoji="1" sz="1900" kern="1200">
                <a:solidFill>
                  <a:schemeClr val="tx1"/>
                </a:solidFill>
                <a:latin typeface="+mn-lt"/>
                <a:ea typeface="+mn-ea"/>
                <a:cs typeface="+mn-cs"/>
              </a:defRPr>
            </a:lvl7pPr>
            <a:lvl8pPr marL="3456112" algn="l" defTabSz="987461" rtl="0" eaLnBrk="1" latinLnBrk="0" hangingPunct="1">
              <a:defRPr kumimoji="1" sz="1900" kern="1200">
                <a:solidFill>
                  <a:schemeClr val="tx1"/>
                </a:solidFill>
                <a:latin typeface="+mn-lt"/>
                <a:ea typeface="+mn-ea"/>
                <a:cs typeface="+mn-cs"/>
              </a:defRPr>
            </a:lvl8pPr>
            <a:lvl9pPr marL="3949842" algn="l" defTabSz="987461" rtl="0" eaLnBrk="1" latinLnBrk="0" hangingPunct="1">
              <a:defRPr kumimoji="1" sz="1900" kern="1200">
                <a:solidFill>
                  <a:schemeClr val="tx1"/>
                </a:solidFill>
                <a:latin typeface="+mn-lt"/>
                <a:ea typeface="+mn-ea"/>
                <a:cs typeface="+mn-cs"/>
              </a:defRPr>
            </a:lvl9pPr>
          </a:lstStyle>
          <a:p>
            <a:r>
              <a:rPr kumimoji="1" lang="ja-JP" altLang="en-US" sz="550" b="1" dirty="0"/>
              <a:t>個人情報の取扱について</a:t>
            </a:r>
            <a:endParaRPr kumimoji="1" lang="en-US" altLang="ja-JP" sz="550" b="1" dirty="0"/>
          </a:p>
          <a:p>
            <a:r>
              <a:rPr lang="ja-JP" altLang="en-US" sz="550" dirty="0"/>
              <a:t>１．参加申込によりご提供いただいた個人情報は、当センターの個人情報保護方針に基づき、安全に管理し、保護の徹底に努めます。なお、当センター個人情報保護方針の内容については、当センターホームページ（</a:t>
            </a:r>
            <a:r>
              <a:rPr lang="en-US" altLang="ja-JP" sz="550" dirty="0"/>
              <a:t>http://www.niigata-career.jp/</a:t>
            </a:r>
            <a:r>
              <a:rPr lang="ja-JP" altLang="en-US" sz="550" dirty="0"/>
              <a:t>）をご参照願います。</a:t>
            </a:r>
            <a:r>
              <a:rPr kumimoji="1" lang="ja-JP" altLang="en-US" sz="550" dirty="0"/>
              <a:t>参加されるご本人、派遣責任者の皆様におかれましては、内容をご確認、ご理解の上、お申込いただきますようお願いいたします。　　２．個人情報は、本セミナーの事業実施に関わる参加者名簿等の資料等の作成、ならびに当センターが</a:t>
            </a:r>
            <a:r>
              <a:rPr lang="ja-JP" altLang="en-US" sz="550" dirty="0"/>
              <a:t>主</a:t>
            </a:r>
            <a:r>
              <a:rPr kumimoji="1" lang="ja-JP" altLang="en-US" sz="550" dirty="0"/>
              <a:t>催・実施する各事業におけるサービスの提供や事業の案内、および顧客分析・市場調査のために利用させていただきます。　　３．本セミナーの事業実施に関して必要な範囲で参加者名簿等の資料を作成し、当日講師、参加者等の関係者に限り配布させていただきます。ただし、前途の場合</a:t>
            </a:r>
            <a:r>
              <a:rPr lang="ja-JP" altLang="en-US" sz="550" dirty="0"/>
              <a:t>および法令に基づく場合などを除き、個人情報を第三者に開示、提供することはありません。　　４．案内状や参加証、テキストの送付などを外部に委託することがありますが、委託先にはご本人、ご連絡担当者へのサービス提供に必要な個人情報だけを開示し、サービス提供以外に使用させることはありません。　　５．ご本人からの求めにより、開示対象個人情報の利用目的の通知、開示、訂正、追加又は削除、利用の停止、消去および第三者への提供の停止に応じます。この件については、事務局（担当：水野、</a:t>
            </a:r>
            <a:r>
              <a:rPr lang="en-US" altLang="ja-JP" sz="550" dirty="0"/>
              <a:t>Tel</a:t>
            </a:r>
            <a:r>
              <a:rPr lang="ja-JP" altLang="en-US" sz="550" dirty="0"/>
              <a:t>　</a:t>
            </a:r>
            <a:r>
              <a:rPr lang="en-US" altLang="ja-JP" sz="550" dirty="0"/>
              <a:t>025-247-6311</a:t>
            </a:r>
            <a:r>
              <a:rPr lang="ja-JP" altLang="en-US" sz="550" dirty="0"/>
              <a:t>）までお問合せください。</a:t>
            </a:r>
            <a:r>
              <a:rPr lang="en-US" altLang="ja-JP" sz="550" dirty="0"/>
              <a:t>【</a:t>
            </a:r>
            <a:r>
              <a:rPr lang="ja-JP" altLang="en-US" sz="550" dirty="0"/>
              <a:t>責任者：新潟県</a:t>
            </a:r>
            <a:r>
              <a:rPr lang="ja-JP" altLang="en-US" sz="550" dirty="0" smtClean="0"/>
              <a:t>キャリアセンターセンター長</a:t>
            </a:r>
            <a:r>
              <a:rPr lang="en-US" altLang="ja-JP" sz="550" dirty="0"/>
              <a:t>:</a:t>
            </a:r>
            <a:r>
              <a:rPr lang="ja-JP" altLang="en-US" sz="550" dirty="0"/>
              <a:t>澁川 直弘</a:t>
            </a:r>
            <a:r>
              <a:rPr lang="en-US" altLang="ja-JP" sz="550" dirty="0"/>
              <a:t>】</a:t>
            </a:r>
            <a:r>
              <a:rPr lang="ja-JP" altLang="en-US" sz="550" dirty="0"/>
              <a:t>　　６．お申込書に個人情報を記入するか否かの判断はお客様次第ですが、必要な個人情報が不足していた場合は、当センターからのサービスの全部、または一部をご提供できないことがあることをご了承願います。　　７．本案内記載事項の無断転載をお断りします。</a:t>
            </a:r>
            <a:endParaRPr lang="en-US" altLang="ja-JP" sz="550" dirty="0"/>
          </a:p>
        </p:txBody>
      </p:sp>
      <p:sp>
        <p:nvSpPr>
          <p:cNvPr id="4" name="テキスト ボックス 3">
            <a:extLst>
              <a:ext uri="{FF2B5EF4-FFF2-40B4-BE49-F238E27FC236}">
                <a16:creationId xmlns:a16="http://schemas.microsoft.com/office/drawing/2014/main" xmlns="" id="{62FE5D4A-2E72-4CBF-9CDA-424FB777474A}"/>
              </a:ext>
            </a:extLst>
          </p:cNvPr>
          <p:cNvSpPr txBox="1"/>
          <p:nvPr/>
        </p:nvSpPr>
        <p:spPr>
          <a:xfrm>
            <a:off x="301202" y="6082479"/>
            <a:ext cx="5225976" cy="253916"/>
          </a:xfrm>
          <a:prstGeom prst="rect">
            <a:avLst/>
          </a:prstGeom>
          <a:noFill/>
        </p:spPr>
        <p:txBody>
          <a:bodyPr wrap="square" rtlCol="0">
            <a:spAutoFit/>
          </a:bodyPr>
          <a:lstStyle/>
          <a:p>
            <a:r>
              <a:rPr lang="en-US" altLang="ja-JP" sz="1050" dirty="0" smtClean="0">
                <a:latin typeface="+mj-ea"/>
                <a:ea typeface="+mj-ea"/>
              </a:rPr>
              <a:t>※</a:t>
            </a:r>
            <a:r>
              <a:rPr lang="ja-JP" altLang="en-US" sz="1050" dirty="0">
                <a:latin typeface="+mj-ea"/>
                <a:ea typeface="+mj-ea"/>
              </a:rPr>
              <a:t>内容は変更する場合があります。</a:t>
            </a:r>
          </a:p>
        </p:txBody>
      </p:sp>
    </p:spTree>
    <p:extLst>
      <p:ext uri="{BB962C8B-B14F-4D97-AF65-F5344CB8AC3E}">
        <p14:creationId xmlns:p14="http://schemas.microsoft.com/office/powerpoint/2010/main" val="24631024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fb6dfe0-2cc5-40a4-bd67-8345e1621d0e">
      <Terms xmlns="http://schemas.microsoft.com/office/infopath/2007/PartnerControls"/>
    </lcf76f155ced4ddcb4097134ff3c332f>
    <TaxCatchAll xmlns="f1815bad-003f-40c2-a3ed-bbad377ed9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B6655420E4B574883347D1E60F1FDDA" ma:contentTypeVersion="16" ma:contentTypeDescription="新しいドキュメントを作成します。" ma:contentTypeScope="" ma:versionID="05f5d7df31ed11e08b1b55dca08106bf">
  <xsd:schema xmlns:xsd="http://www.w3.org/2001/XMLSchema" xmlns:xs="http://www.w3.org/2001/XMLSchema" xmlns:p="http://schemas.microsoft.com/office/2006/metadata/properties" xmlns:ns2="ffb6dfe0-2cc5-40a4-bd67-8345e1621d0e" xmlns:ns3="f1815bad-003f-40c2-a3ed-bbad377ed9a3" targetNamespace="http://schemas.microsoft.com/office/2006/metadata/properties" ma:root="true" ma:fieldsID="d9ce16bf55541338442cf9f1392ed449" ns2:_="" ns3:_="">
    <xsd:import namespace="ffb6dfe0-2cc5-40a4-bd67-8345e1621d0e"/>
    <xsd:import namespace="f1815bad-003f-40c2-a3ed-bbad377ed9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Location"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b6dfe0-2cc5-40a4-bd67-8345e1621d0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c05cc49a-005a-4228-80bc-eedaaae4b88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1815bad-003f-40c2-a3ed-bbad377ed9a3"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7aee6f72-54db-45c6-ab51-02b0b961abf4}" ma:internalName="TaxCatchAll" ma:showField="CatchAllData" ma:web="f1815bad-003f-40c2-a3ed-bbad377ed9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F72A2E-1438-4023-BC4F-C93B278284C9}">
  <ds:schemaRefs>
    <ds:schemaRef ds:uri="http://schemas.microsoft.com/office/2006/metadata/properties"/>
    <ds:schemaRef ds:uri="http://schemas.microsoft.com/office/infopath/2007/PartnerControls"/>
    <ds:schemaRef ds:uri="ffb6dfe0-2cc5-40a4-bd67-8345e1621d0e"/>
    <ds:schemaRef ds:uri="f1815bad-003f-40c2-a3ed-bbad377ed9a3"/>
  </ds:schemaRefs>
</ds:datastoreItem>
</file>

<file path=customXml/itemProps2.xml><?xml version="1.0" encoding="utf-8"?>
<ds:datastoreItem xmlns:ds="http://schemas.openxmlformats.org/officeDocument/2006/customXml" ds:itemID="{3E3EDEB1-080E-4954-A66E-8C82F170C5ED}">
  <ds:schemaRefs>
    <ds:schemaRef ds:uri="http://schemas.microsoft.com/sharepoint/v3/contenttype/forms"/>
  </ds:schemaRefs>
</ds:datastoreItem>
</file>

<file path=customXml/itemProps3.xml><?xml version="1.0" encoding="utf-8"?>
<ds:datastoreItem xmlns:ds="http://schemas.openxmlformats.org/officeDocument/2006/customXml" ds:itemID="{73C5B09D-3B15-4BC4-8B6E-263DEC65E4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b6dfe0-2cc5-40a4-bd67-8345e1621d0e"/>
    <ds:schemaRef ds:uri="f1815bad-003f-40c2-a3ed-bbad377ed9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9536</TotalTime>
  <Words>475</Words>
  <Application>Microsoft Macintosh PowerPoint</Application>
  <PresentationFormat>ユーザー設定</PresentationFormat>
  <Paragraphs>79</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Calibri</vt:lpstr>
      <vt:lpstr>HGPｺﾞｼｯｸE</vt:lpstr>
      <vt:lpstr>HGP創英角ｺﾞｼｯｸUB</vt:lpstr>
      <vt:lpstr>HGｺﾞｼｯｸE</vt:lpstr>
      <vt:lpstr>HG丸ｺﾞｼｯｸM-PRO</vt:lpstr>
      <vt:lpstr>ＭＳ Ｐゴシック</vt:lpstr>
      <vt:lpstr>ＭＳ ゴシック</vt:lpstr>
      <vt:lpstr>Tahoma</vt:lpstr>
      <vt:lpstr>ヒラギノ角ゴ Pro W3</vt:lpstr>
      <vt:lpstr>新細明體</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ohki</dc:creator>
  <cp:lastModifiedBy>直弘 澁川</cp:lastModifiedBy>
  <cp:revision>582</cp:revision>
  <cp:lastPrinted>2020-02-07T09:54:22Z</cp:lastPrinted>
  <dcterms:created xsi:type="dcterms:W3CDTF">2012-04-05T21:01:09Z</dcterms:created>
  <dcterms:modified xsi:type="dcterms:W3CDTF">2023-05-08T05:18:31Z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0x0101005B6655420E4B574883347D1E60F1FDDA</vt:lpwstr>
  </property>
</Properties>
</file>